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Roboto"/>
      <p:regular r:id="rId42"/>
      <p:bold r:id="rId43"/>
      <p:italic r:id="rId44"/>
      <p:boldItalic r:id="rId45"/>
    </p:embeddedFont>
    <p:embeddedFont>
      <p:font typeface="Montserrat"/>
      <p:regular r:id="rId46"/>
      <p:bold r:id="rId47"/>
      <p:italic r:id="rId48"/>
      <p:boldItalic r:id="rId49"/>
    </p:embeddedFont>
    <p:embeddedFont>
      <p:font typeface="Merriweather"/>
      <p:regular r:id="rId50"/>
      <p:bold r:id="rId51"/>
      <p:italic r:id="rId52"/>
      <p:boldItalic r:id="rId53"/>
    </p:embeddedFont>
    <p:embeddedFont>
      <p:font typeface="Karla"/>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6C1340F-EEC5-45DC-B293-9564BE1E5B3C}">
  <a:tblStyle styleId="{56C1340F-EEC5-45DC-B293-9564BE1E5B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Roboto-regular.fntdata"/><Relationship Id="rId41" Type="http://schemas.openxmlformats.org/officeDocument/2006/relationships/slide" Target="slides/slide34.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erriweather-bold.fntdata"/><Relationship Id="rId50" Type="http://schemas.openxmlformats.org/officeDocument/2006/relationships/font" Target="fonts/Merriweather-regular.fntdata"/><Relationship Id="rId53" Type="http://schemas.openxmlformats.org/officeDocument/2006/relationships/font" Target="fonts/Merriweather-boldItalic.fntdata"/><Relationship Id="rId52" Type="http://schemas.openxmlformats.org/officeDocument/2006/relationships/font" Target="fonts/Merriweather-italic.fntdata"/><Relationship Id="rId11" Type="http://schemas.openxmlformats.org/officeDocument/2006/relationships/slide" Target="slides/slide4.xml"/><Relationship Id="rId55" Type="http://schemas.openxmlformats.org/officeDocument/2006/relationships/font" Target="fonts/Karla-bold.fntdata"/><Relationship Id="rId10" Type="http://schemas.openxmlformats.org/officeDocument/2006/relationships/slide" Target="slides/slide3.xml"/><Relationship Id="rId54" Type="http://schemas.openxmlformats.org/officeDocument/2006/relationships/font" Target="fonts/Karla-regular.fntdata"/><Relationship Id="rId13" Type="http://schemas.openxmlformats.org/officeDocument/2006/relationships/slide" Target="slides/slide6.xml"/><Relationship Id="rId57" Type="http://schemas.openxmlformats.org/officeDocument/2006/relationships/font" Target="fonts/Karla-boldItalic.fntdata"/><Relationship Id="rId12" Type="http://schemas.openxmlformats.org/officeDocument/2006/relationships/slide" Target="slides/slide5.xml"/><Relationship Id="rId56" Type="http://schemas.openxmlformats.org/officeDocument/2006/relationships/font" Target="fonts/Karla-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d86cd6813_0_38:notes"/>
          <p:cNvSpPr/>
          <p:nvPr>
            <p:ph idx="2" type="sldImg"/>
          </p:nvPr>
        </p:nvSpPr>
        <p:spPr>
          <a:xfrm>
            <a:off x="381326"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d86cd681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Why 5 networks =&gt; algo by hand + enough representative of a room to make the difference between 2 rooms</a:t>
            </a:r>
            <a:endParaRPr/>
          </a:p>
          <a:p>
            <a:pPr indent="-298450" lvl="0" marL="457200" rtl="0" algn="l">
              <a:spcBef>
                <a:spcPts val="0"/>
              </a:spcBef>
              <a:spcAft>
                <a:spcPts val="0"/>
              </a:spcAft>
              <a:buSzPts val="1100"/>
              <a:buChar char="+"/>
            </a:pPr>
            <a:r>
              <a:rPr lang="en-GB"/>
              <a:t>See at the end that we can extend this limit and the impact it has on the results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b01c231e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b01c231e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d86cd681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d86cd681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ATTENTION : Animation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39f3b316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39f3b316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Hardware provides BL+Wifi and GPS and its goal is to determine which one of these 2 technologie (GPS or WiFi+BL) is the best for indoor localisation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c7f75955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c7f75955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ATTENTION : Animation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86fb09a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86fb09a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d874e1c6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d874e1c6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d874e1c6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d874e1c6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c7f75955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c7f75955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ATTENTION : Animation !</a:t>
            </a:r>
            <a:endParaRPr/>
          </a:p>
          <a:p>
            <a:pPr indent="0" lvl="0" marL="0" rtl="0" algn="l">
              <a:spcBef>
                <a:spcPts val="0"/>
              </a:spcBef>
              <a:spcAft>
                <a:spcPts val="0"/>
              </a:spcAft>
              <a:buNone/>
            </a:pPr>
            <a:r>
              <a:rPr lang="en-GB"/>
              <a:t>Going </a:t>
            </a:r>
            <a:endParaRPr/>
          </a:p>
          <a:p>
            <a:pPr indent="0" lvl="0" marL="0" rtl="0" algn="l">
              <a:spcBef>
                <a:spcPts val="0"/>
              </a:spcBef>
              <a:spcAft>
                <a:spcPts val="0"/>
              </a:spcAft>
              <a:buNone/>
            </a:pPr>
            <a:r>
              <a:rPr lang="en-GB"/>
              <a:t>Comparison</a:t>
            </a:r>
            <a:r>
              <a:rPr lang="en-GB"/>
              <a:t> of the footprints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88661a4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88661a4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1200">
                <a:solidFill>
                  <a:schemeClr val="dk1"/>
                </a:solidFill>
              </a:rPr>
              <a:t>Animation</a:t>
            </a:r>
            <a:endParaRPr i="1" sz="1200">
              <a:solidFill>
                <a:schemeClr val="dk1"/>
              </a:solidFill>
            </a:endParaRPr>
          </a:p>
          <a:p>
            <a:pPr indent="0" lvl="0" marL="0" rtl="0" algn="l">
              <a:spcBef>
                <a:spcPts val="0"/>
              </a:spcBef>
              <a:spcAft>
                <a:spcPts val="0"/>
              </a:spcAft>
              <a:buClr>
                <a:schemeClr val="dk1"/>
              </a:buClr>
              <a:buSzPts val="1100"/>
              <a:buFont typeface="Arial"/>
              <a:buNone/>
            </a:pPr>
            <a:r>
              <a:rPr i="1" lang="en-GB" sz="1200">
                <a:solidFill>
                  <a:schemeClr val="dk1"/>
                </a:solidFill>
              </a:rPr>
              <a:t>Traditional databases use </a:t>
            </a:r>
            <a:r>
              <a:rPr b="1" i="1" lang="en-GB" sz="1200">
                <a:solidFill>
                  <a:schemeClr val="dk1"/>
                </a:solidFill>
              </a:rPr>
              <a:t>tables</a:t>
            </a:r>
            <a:r>
              <a:rPr i="1" lang="en-GB" sz="1200">
                <a:solidFill>
                  <a:schemeClr val="dk1"/>
                </a:solidFill>
              </a:rPr>
              <a:t> to store data; here is an </a:t>
            </a:r>
            <a:r>
              <a:rPr b="1" i="1" lang="en-GB" sz="1200">
                <a:solidFill>
                  <a:schemeClr val="dk1"/>
                </a:solidFill>
              </a:rPr>
              <a:t>example</a:t>
            </a:r>
            <a:r>
              <a:rPr i="1" lang="en-GB" sz="1200">
                <a:solidFill>
                  <a:schemeClr val="dk1"/>
                </a:solidFill>
              </a:rPr>
              <a:t>, if u only get a valuer of 12, could u tell the </a:t>
            </a:r>
            <a:r>
              <a:rPr b="1" i="1" lang="en-GB" sz="1200">
                <a:solidFill>
                  <a:schemeClr val="dk1"/>
                </a:solidFill>
              </a:rPr>
              <a:t>meaning </a:t>
            </a:r>
            <a:r>
              <a:rPr i="1" lang="en-GB" sz="1200">
                <a:solidFill>
                  <a:schemeClr val="dk1"/>
                </a:solidFill>
              </a:rPr>
              <a:t>of it? No, u can’t. U need to find the corresponding </a:t>
            </a:r>
            <a:r>
              <a:rPr b="1" i="1" lang="en-GB" sz="1200">
                <a:solidFill>
                  <a:schemeClr val="dk1"/>
                </a:solidFill>
              </a:rPr>
              <a:t>column</a:t>
            </a:r>
            <a:r>
              <a:rPr b="1" i="1" lang="en-GB" sz="1200">
                <a:solidFill>
                  <a:schemeClr val="dk1"/>
                </a:solidFill>
              </a:rPr>
              <a:t> name</a:t>
            </a:r>
            <a:r>
              <a:rPr i="1" lang="en-GB" sz="1200">
                <a:solidFill>
                  <a:schemeClr val="dk1"/>
                </a:solidFill>
              </a:rPr>
              <a:t>. In this case, </a:t>
            </a:r>
            <a:r>
              <a:rPr b="1" i="1" lang="en-GB" sz="1200">
                <a:solidFill>
                  <a:schemeClr val="dk1"/>
                </a:solidFill>
              </a:rPr>
              <a:t>age </a:t>
            </a:r>
            <a:r>
              <a:rPr i="1" lang="en-GB" sz="1200">
                <a:solidFill>
                  <a:schemeClr val="dk1"/>
                </a:solidFill>
              </a:rPr>
              <a:t>is what it represents. Each value is stored </a:t>
            </a:r>
            <a:r>
              <a:rPr i="1" lang="en-GB" sz="1200">
                <a:solidFill>
                  <a:schemeClr val="dk1"/>
                </a:solidFill>
              </a:rPr>
              <a:t>separately</a:t>
            </a:r>
            <a:r>
              <a:rPr i="1" lang="en-GB" sz="1200">
                <a:solidFill>
                  <a:schemeClr val="dk1"/>
                </a:solidFill>
              </a:rPr>
              <a:t> in the table. And for a complete database, we have </a:t>
            </a:r>
            <a:r>
              <a:rPr b="1" i="1" lang="en-GB" sz="1200">
                <a:solidFill>
                  <a:schemeClr val="dk1"/>
                </a:solidFill>
              </a:rPr>
              <a:t>many</a:t>
            </a:r>
            <a:r>
              <a:rPr i="1" lang="en-GB" sz="1200">
                <a:solidFill>
                  <a:schemeClr val="dk1"/>
                </a:solidFill>
              </a:rPr>
              <a:t> more tables for different kinds of data. </a:t>
            </a:r>
            <a:endParaRPr i="1" sz="1200">
              <a:solidFill>
                <a:schemeClr val="dk1"/>
              </a:solidFill>
            </a:endParaRPr>
          </a:p>
          <a:p>
            <a:pPr indent="0" lvl="0" marL="0" rtl="0" algn="l">
              <a:spcBef>
                <a:spcPts val="0"/>
              </a:spcBef>
              <a:spcAft>
                <a:spcPts val="0"/>
              </a:spcAft>
              <a:buClr>
                <a:schemeClr val="dk1"/>
              </a:buClr>
              <a:buSzPts val="1100"/>
              <a:buFont typeface="Arial"/>
              <a:buNone/>
            </a:pPr>
            <a:r>
              <a:rPr i="1" lang="en-GB" sz="1200">
                <a:solidFill>
                  <a:schemeClr val="dk1"/>
                </a:solidFill>
              </a:rPr>
              <a:t>During the developing, if u are not </a:t>
            </a:r>
            <a:r>
              <a:rPr i="1" lang="en-GB" sz="1200">
                <a:solidFill>
                  <a:schemeClr val="dk1"/>
                </a:solidFill>
              </a:rPr>
              <a:t>familiar</a:t>
            </a:r>
            <a:r>
              <a:rPr i="1" lang="en-GB" sz="1200">
                <a:solidFill>
                  <a:schemeClr val="dk1"/>
                </a:solidFill>
              </a:rPr>
              <a:t> with the database, u have to read through the whole documents to change it.</a:t>
            </a:r>
            <a:endParaRPr i="1"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6126c166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6126c166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New Services : menu of the restaurant</a:t>
            </a:r>
            <a:endParaRPr/>
          </a:p>
          <a:p>
            <a:pPr indent="0" lvl="0" marL="0" rtl="0" algn="l">
              <a:spcBef>
                <a:spcPts val="0"/>
              </a:spcBef>
              <a:spcAft>
                <a:spcPts val="0"/>
              </a:spcAft>
              <a:buNone/>
            </a:pPr>
            <a:r>
              <a:rPr lang="en-GB"/>
              <a:t>More Efficient : download the presentation of the course </a:t>
            </a:r>
            <a:r>
              <a:rPr lang="en-GB"/>
              <a:t>automatically</a:t>
            </a:r>
            <a:endParaRPr/>
          </a:p>
          <a:p>
            <a:pPr indent="0" lvl="0" marL="0" rtl="0" algn="l">
              <a:spcBef>
                <a:spcPts val="0"/>
              </a:spcBef>
              <a:spcAft>
                <a:spcPts val="0"/>
              </a:spcAft>
              <a:buNone/>
            </a:pPr>
            <a:r>
              <a:rPr lang="en-GB"/>
              <a:t>More Enjoyable : order lunch to the cafet</a:t>
            </a:r>
            <a:endParaRPr/>
          </a:p>
          <a:p>
            <a:pPr indent="0" lvl="0" marL="0" rtl="0" algn="ctr">
              <a:lnSpc>
                <a:spcPct val="115000"/>
              </a:lnSpc>
              <a:spcBef>
                <a:spcPts val="0"/>
              </a:spcBef>
              <a:spcAft>
                <a:spcPts val="0"/>
              </a:spcAft>
              <a:buNone/>
            </a:pPr>
            <a:r>
              <a:rPr lang="en-GB" sz="800">
                <a:solidFill>
                  <a:schemeClr val="lt1"/>
                </a:solidFill>
                <a:latin typeface="Roboto"/>
                <a:ea typeface="Roboto"/>
                <a:cs typeface="Roboto"/>
                <a:sym typeface="Roboto"/>
              </a:rPr>
              <a:t>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c8960b76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c8960b76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Different </a:t>
            </a:r>
            <a:r>
              <a:rPr lang="en-GB"/>
              <a:t>from traditional databases, knowledge base stores data in the form of</a:t>
            </a:r>
            <a:r>
              <a:rPr b="1" lang="en-GB"/>
              <a:t> triples</a:t>
            </a:r>
            <a:r>
              <a:rPr lang="en-GB"/>
              <a:t>. This is defined by Resource Description Framework. The data  is a </a:t>
            </a:r>
            <a:r>
              <a:rPr b="1" lang="en-GB"/>
              <a:t>self-</a:t>
            </a:r>
            <a:r>
              <a:rPr b="1" lang="en-GB"/>
              <a:t>describe</a:t>
            </a:r>
            <a:r>
              <a:rPr lang="en-GB"/>
              <a:t>. </a:t>
            </a:r>
            <a:r>
              <a:rPr lang="en-GB"/>
              <a:t>One triple is composed of a subject, a predicate and a object, where the predicate describes the relationship between subject and object. Taking the same example, the data is a triple this time. And we can easily tell the “12” is a value for “age”.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ca79b4eb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ca79b4eb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Another</a:t>
            </a:r>
            <a:r>
              <a:rPr lang="en-GB"/>
              <a:t> advantage of using KB is that we can import other ontology into our own. Ontology </a:t>
            </a:r>
            <a:r>
              <a:rPr b="1" lang="en-GB"/>
              <a:t>defines</a:t>
            </a:r>
            <a:r>
              <a:rPr lang="en-GB"/>
              <a:t> the </a:t>
            </a:r>
            <a:r>
              <a:rPr lang="en-GB">
                <a:solidFill>
                  <a:srgbClr val="333333"/>
                </a:solidFill>
                <a:highlight>
                  <a:srgbClr val="FFFFFF"/>
                </a:highlight>
              </a:rPr>
              <a:t>concepts and relationships. This is our ontology for the project, here we have imported semantic sensor network ontology, which </a:t>
            </a:r>
            <a:r>
              <a:rPr lang="en-GB">
                <a:solidFill>
                  <a:schemeClr val="dk1"/>
                </a:solidFill>
                <a:highlight>
                  <a:srgbClr val="FFFFFF"/>
                </a:highlight>
              </a:rPr>
              <a:t>is an ontology for </a:t>
            </a:r>
            <a:r>
              <a:rPr b="1" lang="en-GB">
                <a:solidFill>
                  <a:schemeClr val="dk1"/>
                </a:solidFill>
                <a:highlight>
                  <a:srgbClr val="FFFFFF"/>
                </a:highlight>
              </a:rPr>
              <a:t>describing sensors</a:t>
            </a:r>
            <a:r>
              <a:rPr lang="en-GB">
                <a:solidFill>
                  <a:schemeClr val="dk1"/>
                </a:solidFill>
                <a:highlight>
                  <a:srgbClr val="FFFFFF"/>
                </a:highlight>
              </a:rPr>
              <a:t> and their observations. This can save a lot of time when designing the database, </a:t>
            </a:r>
            <a:r>
              <a:rPr lang="en-GB">
                <a:solidFill>
                  <a:schemeClr val="dk1"/>
                </a:solidFill>
                <a:highlight>
                  <a:srgbClr val="FFFFFF"/>
                </a:highlight>
              </a:rPr>
              <a:t>and cover all parts</a:t>
            </a:r>
            <a:r>
              <a:rPr lang="en-GB">
                <a:solidFill>
                  <a:schemeClr val="dk1"/>
                </a:solidFill>
                <a:highlight>
                  <a:srgbClr val="FFFFFF"/>
                </a:highlight>
              </a:rPr>
              <a:t>. Also, the data </a:t>
            </a:r>
            <a:r>
              <a:rPr lang="en-GB">
                <a:solidFill>
                  <a:schemeClr val="dk1"/>
                </a:solidFill>
                <a:highlight>
                  <a:srgbClr val="FFFFFF"/>
                </a:highlight>
              </a:rPr>
              <a:t>form</a:t>
            </a:r>
            <a:r>
              <a:rPr lang="en-GB">
                <a:solidFill>
                  <a:schemeClr val="dk1"/>
                </a:solidFill>
                <a:highlight>
                  <a:srgbClr val="FFFFFF"/>
                </a:highlight>
              </a:rPr>
              <a:t> is </a:t>
            </a:r>
            <a:r>
              <a:rPr lang="en-GB">
                <a:solidFill>
                  <a:schemeClr val="dk1"/>
                </a:solidFill>
                <a:highlight>
                  <a:srgbClr val="FFFFFF"/>
                </a:highlight>
              </a:rPr>
              <a:t>easier</a:t>
            </a:r>
            <a:r>
              <a:rPr lang="en-GB">
                <a:solidFill>
                  <a:schemeClr val="dk1"/>
                </a:solidFill>
                <a:highlight>
                  <a:srgbClr val="FFFFFF"/>
                </a:highlight>
              </a:rPr>
              <a:t> for people who want to do further research using our data.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d8a6d227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d8a6d227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Animation </a:t>
            </a:r>
            <a:endParaRPr/>
          </a:p>
          <a:p>
            <a:pPr indent="0" lvl="0" marL="0" rtl="0" algn="l">
              <a:spcBef>
                <a:spcPts val="0"/>
              </a:spcBef>
              <a:spcAft>
                <a:spcPts val="0"/>
              </a:spcAft>
              <a:buNone/>
            </a:pPr>
            <a:r>
              <a:rPr lang="en-GB"/>
              <a:t>Last but not least, in KB u can store rules. With the help of reasoner, we can make deductions on KB. For example, room - Only provide services to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c8960b76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c8960b76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server is </a:t>
            </a:r>
            <a:r>
              <a:rPr lang="en-GB"/>
              <a:t>composed of an apache server to make calculations and a Fuseki server to store data in the knowledge base.Thanks to its query interface, we can </a:t>
            </a:r>
            <a:r>
              <a:rPr lang="en-GB">
                <a:solidFill>
                  <a:schemeClr val="dk1"/>
                </a:solidFill>
              </a:rPr>
              <a:t>easily</a:t>
            </a:r>
            <a:r>
              <a:rPr lang="en-GB"/>
              <a:t> make http requests in order to communicate between them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ca79b4ebf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ca79b4ebf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make the computation in order to locate users, the smartphone send a list of its environment to the server. The server retrieve rooms that he might be in and assign score depending on which networks they have in commons, it also compute a RSSI that is the difference of RSSI between each networks. Then he compute a rank that is the </a:t>
            </a:r>
            <a:r>
              <a:rPr lang="en-GB"/>
              <a:t>division</a:t>
            </a:r>
            <a:r>
              <a:rPr lang="en-GB"/>
              <a:t> of RSSI over the score and take the better one to determine the room.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c7f75955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c7f75955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c7f75955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c7f75955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b01c231e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b01c231e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d874e1c6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d874e1c6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c7f75955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c7f75955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6126c1667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6126c1667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Privecy = don’t need private info just an identifier of your phone (@MAC)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d8a6d227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d8a6d227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the first version of our planning.</a:t>
            </a:r>
            <a:endParaRPr/>
          </a:p>
          <a:p>
            <a:pPr indent="0" lvl="0" marL="0" rtl="0" algn="l">
              <a:spcBef>
                <a:spcPts val="0"/>
              </a:spcBef>
              <a:spcAft>
                <a:spcPts val="0"/>
              </a:spcAft>
              <a:buNone/>
            </a:pPr>
            <a:r>
              <a:rPr lang="en-GB"/>
              <a:t>N</a:t>
            </a:r>
            <a:r>
              <a:rPr lang="en-GB"/>
              <a:t>ov, web server, database, app - test with “fake data” We moved the tests to jan</a:t>
            </a:r>
            <a:endParaRPr/>
          </a:p>
          <a:p>
            <a:pPr indent="0" lvl="0" marL="0" rtl="0" algn="l">
              <a:spcBef>
                <a:spcPts val="0"/>
              </a:spcBef>
              <a:spcAft>
                <a:spcPts val="0"/>
              </a:spcAft>
              <a:buNone/>
            </a:pPr>
            <a:r>
              <a:rPr lang="en-GB"/>
              <a:t>Didn’t get hardware until end of Dec.</a:t>
            </a:r>
            <a:endParaRPr/>
          </a:p>
          <a:p>
            <a:pPr indent="0" lvl="0" marL="0" rtl="0" algn="l">
              <a:spcBef>
                <a:spcPts val="0"/>
              </a:spcBef>
              <a:spcAft>
                <a:spcPts val="0"/>
              </a:spcAft>
              <a:buNone/>
            </a:pPr>
            <a:r>
              <a:rPr lang="en-GB"/>
              <a:t>Jan, report and presentation, rather </a:t>
            </a:r>
            <a:r>
              <a:rPr lang="en-GB"/>
              <a:t>satisfying</a:t>
            </a:r>
            <a:r>
              <a:rPr lang="en-GB"/>
              <a:t> </a:t>
            </a:r>
            <a:r>
              <a:rPr lang="en-GB"/>
              <a:t>result</a:t>
            </a:r>
            <a:endParaRPr/>
          </a:p>
          <a:p>
            <a:pPr indent="0" lvl="0" marL="0" rtl="0" algn="l">
              <a:spcBef>
                <a:spcPts val="0"/>
              </a:spcBef>
              <a:spcAft>
                <a:spcPts val="0"/>
              </a:spcAft>
              <a:buNone/>
            </a:pPr>
            <a:r>
              <a:rPr lang="en-GB">
                <a:solidFill>
                  <a:schemeClr val="dk1"/>
                </a:solidFill>
              </a:rPr>
              <a:t>Although, we made the planning </a:t>
            </a:r>
            <a:r>
              <a:rPr lang="en-GB"/>
              <a:t> During our project, we adjusted our planning due to the </a:t>
            </a:r>
            <a:endParaRPr/>
          </a:p>
          <a:p>
            <a:pPr indent="0" lvl="0" marL="0" rtl="0" algn="l">
              <a:spcBef>
                <a:spcPts val="0"/>
              </a:spcBef>
              <a:spcAft>
                <a:spcPts val="0"/>
              </a:spcAft>
              <a:buNone/>
            </a:pPr>
            <a:r>
              <a:rPr lang="en-GB"/>
              <a:t>I will let Dorian to tell u about our future works.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c7f75955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c7f75955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d874e1c6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d874e1c6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mains problem that we have is scans. Due to many devices, waves can enter in collision and be a constructive or destructive wave and make computation of the localisation wrong. We tried to decrease this effect by taking multiple scan to make the average but there is still an issue with the smartphone, we can’t take more than 4 scans per 2 mins because of a peak consumption of the battery during a scan.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4ca79b4e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4ca79b4e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What we plan to do is to add others networks to our footprint, the more networks we got, the more accurate our solution is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For now, our solution offers only one service, the one that we presented you but If we want to add more specific services, for example, have access to administration building, we will need to identify the users to give him access, this will lead to the storage of private data.</a:t>
            </a:r>
            <a:endParaRPr>
              <a:solidFill>
                <a:schemeClr val="dk1"/>
              </a:solidFill>
            </a:endParaRPr>
          </a:p>
          <a:p>
            <a:pPr indent="0" lvl="0" marL="0" rtl="0" algn="l">
              <a:spcBef>
                <a:spcPts val="0"/>
              </a:spcBef>
              <a:spcAft>
                <a:spcPts val="0"/>
              </a:spcAft>
              <a:buNone/>
            </a:pPr>
            <a:r>
              <a:rPr lang="en-GB">
                <a:solidFill>
                  <a:schemeClr val="dk1"/>
                </a:solidFill>
              </a:rPr>
              <a:t>-Due to this storage, we will also need to ensure security in order to prevent leaks of their private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We saw that our localisation system is working well, but we can still improve the accuracy and the quality of the services offered.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So we will be happy to discuss with you about possible improvements. Thank you for your attention and feel free to ask us if you have any questions.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4d874e1c6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4d874e1c6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6126c166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6126c166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d86cd681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d86cd681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974881ae2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974881ae2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 </a:t>
            </a:r>
            <a:r>
              <a:rPr lang="en-GB"/>
              <a:t>resources</a:t>
            </a:r>
            <a:r>
              <a:rPr lang="en-GB"/>
              <a:t> from our existing environment, that is to say, smartphones and Networks, (BL and Wifi but we chose to only focus on Wifi) because we tested our solution in the gei and there is a lot of wifi access point, i think, there is more than 20 access point at this moment in this room. </a:t>
            </a:r>
            <a:endParaRPr/>
          </a:p>
          <a:p>
            <a:pPr indent="0" lvl="0" marL="0" rtl="0" algn="l">
              <a:spcBef>
                <a:spcPts val="0"/>
              </a:spcBef>
              <a:spcAft>
                <a:spcPts val="0"/>
              </a:spcAft>
              <a:buNone/>
            </a:pPr>
            <a:r>
              <a:rPr lang="en-GB"/>
              <a:t>Our solution is composed of adding smart components which are a Server that we hosted on a Raspberry Pi and Sensors to detect networks.</a:t>
            </a:r>
            <a:endParaRPr/>
          </a:p>
          <a:p>
            <a:pPr indent="0" lvl="0" marL="0" rtl="0" algn="l">
              <a:spcBef>
                <a:spcPts val="0"/>
              </a:spcBef>
              <a:spcAft>
                <a:spcPts val="0"/>
              </a:spcAft>
              <a:buNone/>
            </a:pPr>
            <a:r>
              <a:rPr lang="en-GB"/>
              <a:t>We only need to deploy the smart components layer, that makes our solution adaptable and scalable for many environment.</a:t>
            </a:r>
            <a:endParaRPr/>
          </a:p>
          <a:p>
            <a:pPr indent="0" lvl="0" marL="45720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d86cd681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d86cd681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This is an overview of our architecture,  we have sensors that collect network information then we compute a footprint that we will present just after then we store this footprint with its localisation in our server. A smartphone will also collect its networks information, after some data analysis and ALGORITHMS that we developed, we will compute a localisation for a user through a mobile application to give them services.</a:t>
            </a:r>
            <a:endParaRPr/>
          </a:p>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c7f7595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c7f7595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b01c231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b01c231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Our loc syst is based on what called “footprints”</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In a given time, at a given place, a user has a certain footprint. Then, based on this footprint and on a map of footprint previously made we are able to localise the user.</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2 different types of footprints…</a:t>
            </a:r>
            <a:endParaRPr>
              <a:solidFill>
                <a:schemeClr val="dk1"/>
              </a:solidFill>
            </a:endParaRPr>
          </a:p>
          <a:p>
            <a:pPr indent="0" lvl="0" marL="9144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2" name="Google Shape;12;p2"/>
          <p:cNvSpPr txBox="1"/>
          <p:nvPr>
            <p:ph type="ctrTitle"/>
          </p:nvPr>
        </p:nvSpPr>
        <p:spPr>
          <a:xfrm>
            <a:off x="648300" y="3175950"/>
            <a:ext cx="3530700" cy="11820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1" name="Shape 61"/>
        <p:cNvGrpSpPr/>
        <p:nvPr/>
      </p:nvGrpSpPr>
      <p:grpSpPr>
        <a:xfrm>
          <a:off x="0" y="0"/>
          <a:ext cx="0" cy="0"/>
          <a:chOff x="0" y="0"/>
          <a:chExt cx="0" cy="0"/>
        </a:xfrm>
      </p:grpSpPr>
      <p:sp>
        <p:nvSpPr>
          <p:cNvPr id="62" name="Google Shape;62;p11"/>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p11"/>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64" name="Google Shape;64;p11"/>
          <p:cNvSpPr txBox="1"/>
          <p:nvPr>
            <p:ph idx="1" type="body"/>
          </p:nvPr>
        </p:nvSpPr>
        <p:spPr>
          <a:xfrm>
            <a:off x="841000" y="4025300"/>
            <a:ext cx="7845900" cy="519600"/>
          </a:xfrm>
          <a:prstGeom prst="rect">
            <a:avLst/>
          </a:prstGeom>
        </p:spPr>
        <p:txBody>
          <a:bodyPr anchorCtr="0" anchor="b" bIns="91425" lIns="91425" spcFirstLastPara="1" rIns="91425" wrap="square" tIns="91425"/>
          <a:lstStyle>
            <a:lvl1pPr indent="-228600" lvl="0" marL="457200">
              <a:spcBef>
                <a:spcPts val="360"/>
              </a:spcBef>
              <a:spcAft>
                <a:spcPts val="0"/>
              </a:spcAft>
              <a:buSzPts val="2000"/>
              <a:buNone/>
              <a:defRPr/>
            </a:lvl1pPr>
          </a:lstStyle>
          <a:p/>
        </p:txBody>
      </p:sp>
      <p:sp>
        <p:nvSpPr>
          <p:cNvPr id="65" name="Google Shape;65;p1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69" name="Google Shape;69;p1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72" name="Shape 72"/>
        <p:cNvGrpSpPr/>
        <p:nvPr/>
      </p:nvGrpSpPr>
      <p:grpSpPr>
        <a:xfrm>
          <a:off x="0" y="0"/>
          <a:ext cx="0" cy="0"/>
          <a:chOff x="0" y="0"/>
          <a:chExt cx="0" cy="0"/>
        </a:xfrm>
      </p:grpSpPr>
      <p:sp>
        <p:nvSpPr>
          <p:cNvPr id="73" name="Google Shape;73;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0" name="Shape 80"/>
        <p:cNvGrpSpPr/>
        <p:nvPr/>
      </p:nvGrpSpPr>
      <p:grpSpPr>
        <a:xfrm>
          <a:off x="0" y="0"/>
          <a:ext cx="0" cy="0"/>
          <a:chOff x="0" y="0"/>
          <a:chExt cx="0" cy="0"/>
        </a:xfrm>
      </p:grpSpPr>
      <p:sp>
        <p:nvSpPr>
          <p:cNvPr id="81" name="Google Shape;81;p16"/>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2" name="Google Shape;82;p1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4" name="Shape 84"/>
        <p:cNvGrpSpPr/>
        <p:nvPr/>
      </p:nvGrpSpPr>
      <p:grpSpPr>
        <a:xfrm>
          <a:off x="0" y="0"/>
          <a:ext cx="0" cy="0"/>
          <a:chOff x="0" y="0"/>
          <a:chExt cx="0" cy="0"/>
        </a:xfrm>
      </p:grpSpPr>
      <p:sp>
        <p:nvSpPr>
          <p:cNvPr id="85" name="Google Shape;85;p17"/>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19"/>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Google Shape;94;p19"/>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5" name="Google Shape;9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9" name="Shape 99"/>
        <p:cNvGrpSpPr/>
        <p:nvPr/>
      </p:nvGrpSpPr>
      <p:grpSpPr>
        <a:xfrm>
          <a:off x="0" y="0"/>
          <a:ext cx="0" cy="0"/>
          <a:chOff x="0" y="0"/>
          <a:chExt cx="0" cy="0"/>
        </a:xfrm>
      </p:grpSpPr>
      <p:sp>
        <p:nvSpPr>
          <p:cNvPr id="100" name="Google Shape;100;p21"/>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 name="Google Shape;101;p21"/>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2" name="Google Shape;10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6" name="Google Shape;16;p3"/>
          <p:cNvSpPr txBox="1"/>
          <p:nvPr>
            <p:ph type="ctrTitle"/>
          </p:nvPr>
        </p:nvSpPr>
        <p:spPr>
          <a:xfrm>
            <a:off x="648300" y="1354750"/>
            <a:ext cx="3522300" cy="298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 name="Google Shape;17;p3"/>
          <p:cNvSpPr txBox="1"/>
          <p:nvPr>
            <p:ph idx="1" type="subTitle"/>
          </p:nvPr>
        </p:nvSpPr>
        <p:spPr>
          <a:xfrm>
            <a:off x="6724950" y="3265700"/>
            <a:ext cx="1906200" cy="1031700"/>
          </a:xfrm>
          <a:prstGeom prst="rect">
            <a:avLst/>
          </a:prstGeom>
        </p:spPr>
        <p:txBody>
          <a:bodyPr anchorCtr="0" anchor="b"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3" name="Shape 103"/>
        <p:cNvGrpSpPr/>
        <p:nvPr/>
      </p:nvGrpSpPr>
      <p:grpSpPr>
        <a:xfrm>
          <a:off x="0" y="0"/>
          <a:ext cx="0" cy="0"/>
          <a:chOff x="0" y="0"/>
          <a:chExt cx="0" cy="0"/>
        </a:xfrm>
      </p:grpSpPr>
      <p:sp>
        <p:nvSpPr>
          <p:cNvPr id="104" name="Google Shape;104;p22"/>
          <p:cNvSpPr txBox="1"/>
          <p:nvPr>
            <p:ph type="title"/>
          </p:nvPr>
        </p:nvSpPr>
        <p:spPr>
          <a:xfrm>
            <a:off x="490250" y="450150"/>
            <a:ext cx="636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5" name="Google Shape;10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3"/>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9" name="Google Shape;109;p2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 name="Google Shape;110;p23"/>
          <p:cNvSpPr txBox="1"/>
          <p:nvPr>
            <p:ph idx="2" type="body"/>
          </p:nvPr>
        </p:nvSpPr>
        <p:spPr>
          <a:xfrm>
            <a:off x="4939500" y="724075"/>
            <a:ext cx="38373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2" name="Shape 112"/>
        <p:cNvGrpSpPr/>
        <p:nvPr/>
      </p:nvGrpSpPr>
      <p:grpSpPr>
        <a:xfrm>
          <a:off x="0" y="0"/>
          <a:ext cx="0" cy="0"/>
          <a:chOff x="0" y="0"/>
          <a:chExt cx="0" cy="0"/>
        </a:xfrm>
      </p:grpSpPr>
      <p:sp>
        <p:nvSpPr>
          <p:cNvPr id="113" name="Google Shape;113;p24"/>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4" name="Google Shape;11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5" name="Shape 115"/>
        <p:cNvGrpSpPr/>
        <p:nvPr/>
      </p:nvGrpSpPr>
      <p:grpSpPr>
        <a:xfrm>
          <a:off x="0" y="0"/>
          <a:ext cx="0" cy="0"/>
          <a:chOff x="0" y="0"/>
          <a:chExt cx="0" cy="0"/>
        </a:xfrm>
      </p:grpSpPr>
      <p:sp>
        <p:nvSpPr>
          <p:cNvPr id="116" name="Google Shape;116;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7" name="Google Shape;117;p25"/>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8" name="Google Shape;11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9" name="Shape 119"/>
        <p:cNvGrpSpPr/>
        <p:nvPr/>
      </p:nvGrpSpPr>
      <p:grpSpPr>
        <a:xfrm>
          <a:off x="0" y="0"/>
          <a:ext cx="0" cy="0"/>
          <a:chOff x="0" y="0"/>
          <a:chExt cx="0" cy="0"/>
        </a:xfrm>
      </p:grpSpPr>
      <p:sp>
        <p:nvSpPr>
          <p:cNvPr id="120" name="Google Shape;12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1_2">
    <p:spTree>
      <p:nvGrpSpPr>
        <p:cNvPr id="18" name="Shape 18"/>
        <p:cNvGrpSpPr/>
        <p:nvPr/>
      </p:nvGrpSpPr>
      <p:grpSpPr>
        <a:xfrm>
          <a:off x="0" y="0"/>
          <a:ext cx="0" cy="0"/>
          <a:chOff x="0" y="0"/>
          <a:chExt cx="0" cy="0"/>
        </a:xfrm>
      </p:grpSpPr>
      <p:sp>
        <p:nvSpPr>
          <p:cNvPr id="19" name="Google Shape;19;p4"/>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p4"/>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1" name="Google Shape;21;p4"/>
          <p:cNvSpPr txBox="1"/>
          <p:nvPr>
            <p:ph type="title"/>
          </p:nvPr>
        </p:nvSpPr>
        <p:spPr>
          <a:xfrm>
            <a:off x="838309" y="1807900"/>
            <a:ext cx="31482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 name="Google Shape;22;p4"/>
          <p:cNvSpPr txBox="1"/>
          <p:nvPr>
            <p:ph idx="1" type="body"/>
          </p:nvPr>
        </p:nvSpPr>
        <p:spPr>
          <a:xfrm>
            <a:off x="838250" y="2419350"/>
            <a:ext cx="3148200" cy="2255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23" name="Google Shape;23;p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TITLE_1_2_1">
    <p:spTree>
      <p:nvGrpSpPr>
        <p:cNvPr id="24" name="Shape 24"/>
        <p:cNvGrpSpPr/>
        <p:nvPr/>
      </p:nvGrpSpPr>
      <p:grpSpPr>
        <a:xfrm>
          <a:off x="0" y="0"/>
          <a:ext cx="0" cy="0"/>
          <a:chOff x="0" y="0"/>
          <a:chExt cx="0" cy="0"/>
        </a:xfrm>
      </p:grpSpPr>
      <p:sp>
        <p:nvSpPr>
          <p:cNvPr id="25" name="Google Shape;25;p5"/>
          <p:cNvSpPr/>
          <p:nvPr/>
        </p:nvSpPr>
        <p:spPr>
          <a:xfrm>
            <a:off x="2092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p5"/>
          <p:cNvSpPr/>
          <p:nvPr/>
        </p:nvSpPr>
        <p:spPr>
          <a:xfrm>
            <a:off x="-193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FFFFFF"/>
          </a:solidFill>
          <a:ln>
            <a:noFill/>
          </a:ln>
        </p:spPr>
      </p:sp>
      <p:sp>
        <p:nvSpPr>
          <p:cNvPr id="27" name="Google Shape;27;p5"/>
          <p:cNvSpPr txBox="1"/>
          <p:nvPr>
            <p:ph type="title"/>
          </p:nvPr>
        </p:nvSpPr>
        <p:spPr>
          <a:xfrm>
            <a:off x="609704" y="4116875"/>
            <a:ext cx="16098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8" name="Google Shape;28;p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9" name="Shape 29"/>
        <p:cNvGrpSpPr/>
        <p:nvPr/>
      </p:nvGrpSpPr>
      <p:grpSpPr>
        <a:xfrm>
          <a:off x="0" y="0"/>
          <a:ext cx="0" cy="0"/>
          <a:chOff x="0" y="0"/>
          <a:chExt cx="0" cy="0"/>
        </a:xfrm>
      </p:grpSpPr>
      <p:sp>
        <p:nvSpPr>
          <p:cNvPr id="30" name="Google Shape;30;p6"/>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1" name="Google Shape;31;p6"/>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2" name="Google Shape;32;p6"/>
          <p:cNvSpPr txBox="1"/>
          <p:nvPr/>
        </p:nvSpPr>
        <p:spPr>
          <a:xfrm>
            <a:off x="799645" y="697675"/>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3" name="Google Shape;33;p6"/>
          <p:cNvSpPr txBox="1"/>
          <p:nvPr>
            <p:ph idx="1" type="body"/>
          </p:nvPr>
        </p:nvSpPr>
        <p:spPr>
          <a:xfrm>
            <a:off x="838250" y="1657350"/>
            <a:ext cx="5324100" cy="225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Font typeface="Montserrat"/>
              <a:buChar char="▸"/>
              <a:defRPr sz="2400">
                <a:latin typeface="Montserrat"/>
                <a:ea typeface="Montserrat"/>
                <a:cs typeface="Montserrat"/>
                <a:sym typeface="Montserrat"/>
              </a:defRPr>
            </a:lvl1pPr>
            <a:lvl2pPr indent="-381000" lvl="1" marL="914400" rtl="0">
              <a:spcBef>
                <a:spcPts val="0"/>
              </a:spcBef>
              <a:spcAft>
                <a:spcPts val="0"/>
              </a:spcAft>
              <a:buSzPts val="2400"/>
              <a:buFont typeface="Montserrat"/>
              <a:buChar char="▹"/>
              <a:defRPr sz="2400">
                <a:latin typeface="Montserrat"/>
                <a:ea typeface="Montserrat"/>
                <a:cs typeface="Montserrat"/>
                <a:sym typeface="Montserrat"/>
              </a:defRPr>
            </a:lvl2pPr>
            <a:lvl3pPr indent="-381000" lvl="2" marL="1371600" rtl="0">
              <a:spcBef>
                <a:spcPts val="0"/>
              </a:spcBef>
              <a:spcAft>
                <a:spcPts val="0"/>
              </a:spcAft>
              <a:buSzPts val="2400"/>
              <a:buFont typeface="Montserrat"/>
              <a:buChar char="▹"/>
              <a:defRPr sz="2400">
                <a:latin typeface="Montserrat"/>
                <a:ea typeface="Montserrat"/>
                <a:cs typeface="Montserrat"/>
                <a:sym typeface="Montserrat"/>
              </a:defRPr>
            </a:lvl3pPr>
            <a:lvl4pPr indent="-381000" lvl="3" marL="1828800" rtl="0">
              <a:spcBef>
                <a:spcPts val="0"/>
              </a:spcBef>
              <a:spcAft>
                <a:spcPts val="0"/>
              </a:spcAft>
              <a:buSzPts val="2400"/>
              <a:buFont typeface="Montserrat"/>
              <a:buChar char="●"/>
              <a:defRPr sz="2400">
                <a:latin typeface="Montserrat"/>
                <a:ea typeface="Montserrat"/>
                <a:cs typeface="Montserrat"/>
                <a:sym typeface="Montserrat"/>
              </a:defRPr>
            </a:lvl4pPr>
            <a:lvl5pPr indent="-381000" lvl="4" marL="2286000" rtl="0">
              <a:spcBef>
                <a:spcPts val="0"/>
              </a:spcBef>
              <a:spcAft>
                <a:spcPts val="0"/>
              </a:spcAft>
              <a:buSzPts val="2400"/>
              <a:buFont typeface="Montserrat"/>
              <a:buChar char="○"/>
              <a:defRPr sz="2400">
                <a:latin typeface="Montserrat"/>
                <a:ea typeface="Montserrat"/>
                <a:cs typeface="Montserrat"/>
                <a:sym typeface="Montserrat"/>
              </a:defRPr>
            </a:lvl5pPr>
            <a:lvl6pPr indent="-381000" lvl="5" marL="2743200" rtl="0">
              <a:spcBef>
                <a:spcPts val="0"/>
              </a:spcBef>
              <a:spcAft>
                <a:spcPts val="0"/>
              </a:spcAft>
              <a:buSzPts val="2400"/>
              <a:buFont typeface="Montserrat"/>
              <a:buChar char="■"/>
              <a:defRPr sz="2400">
                <a:latin typeface="Montserrat"/>
                <a:ea typeface="Montserrat"/>
                <a:cs typeface="Montserrat"/>
                <a:sym typeface="Montserrat"/>
              </a:defRPr>
            </a:lvl6pPr>
            <a:lvl7pPr indent="-381000" lvl="6" marL="3200400" rtl="0">
              <a:spcBef>
                <a:spcPts val="0"/>
              </a:spcBef>
              <a:spcAft>
                <a:spcPts val="0"/>
              </a:spcAft>
              <a:buSzPts val="2400"/>
              <a:buFont typeface="Montserrat"/>
              <a:buChar char="●"/>
              <a:defRPr sz="2400">
                <a:latin typeface="Montserrat"/>
                <a:ea typeface="Montserrat"/>
                <a:cs typeface="Montserrat"/>
                <a:sym typeface="Montserrat"/>
              </a:defRPr>
            </a:lvl7pPr>
            <a:lvl8pPr indent="-381000" lvl="7" marL="3657600" rtl="0">
              <a:spcBef>
                <a:spcPts val="0"/>
              </a:spcBef>
              <a:spcAft>
                <a:spcPts val="0"/>
              </a:spcAft>
              <a:buSzPts val="2400"/>
              <a:buFont typeface="Montserrat"/>
              <a:buChar char="○"/>
              <a:defRPr sz="2400">
                <a:latin typeface="Montserrat"/>
                <a:ea typeface="Montserrat"/>
                <a:cs typeface="Montserrat"/>
                <a:sym typeface="Montserrat"/>
              </a:defRPr>
            </a:lvl8pPr>
            <a:lvl9pPr indent="-381000" lvl="8" marL="4114800" rtl="0">
              <a:spcBef>
                <a:spcPts val="0"/>
              </a:spcBef>
              <a:spcAft>
                <a:spcPts val="0"/>
              </a:spcAft>
              <a:buSzPts val="2400"/>
              <a:buFont typeface="Montserrat"/>
              <a:buChar char="■"/>
              <a:defRPr sz="2400">
                <a:latin typeface="Montserrat"/>
                <a:ea typeface="Montserrat"/>
                <a:cs typeface="Montserrat"/>
                <a:sym typeface="Montserrat"/>
              </a:defRPr>
            </a:lvl9pPr>
          </a:lstStyle>
          <a:p/>
        </p:txBody>
      </p:sp>
      <p:sp>
        <p:nvSpPr>
          <p:cNvPr id="34" name="Google Shape;34;p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5" name="Shape 35"/>
        <p:cNvGrpSpPr/>
        <p:nvPr/>
      </p:nvGrpSpPr>
      <p:grpSpPr>
        <a:xfrm>
          <a:off x="0" y="0"/>
          <a:ext cx="0" cy="0"/>
          <a:chOff x="0" y="0"/>
          <a:chExt cx="0" cy="0"/>
        </a:xfrm>
      </p:grpSpPr>
      <p:sp>
        <p:nvSpPr>
          <p:cNvPr id="36" name="Google Shape;36;p7"/>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p7"/>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8" name="Google Shape;38;p7"/>
          <p:cNvSpPr txBox="1"/>
          <p:nvPr>
            <p:ph type="title"/>
          </p:nvPr>
        </p:nvSpPr>
        <p:spPr>
          <a:xfrm>
            <a:off x="838350" y="893500"/>
            <a:ext cx="5324100" cy="4857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9" name="Google Shape;39;p7"/>
          <p:cNvSpPr txBox="1"/>
          <p:nvPr>
            <p:ph idx="1" type="body"/>
          </p:nvPr>
        </p:nvSpPr>
        <p:spPr>
          <a:xfrm>
            <a:off x="838250" y="1504950"/>
            <a:ext cx="5324100" cy="22557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0" name="Google Shape;40;p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1" name="Shape 41"/>
        <p:cNvGrpSpPr/>
        <p:nvPr/>
      </p:nvGrpSpPr>
      <p:grpSpPr>
        <a:xfrm>
          <a:off x="0" y="0"/>
          <a:ext cx="0" cy="0"/>
          <a:chOff x="0" y="0"/>
          <a:chExt cx="0" cy="0"/>
        </a:xfrm>
      </p:grpSpPr>
      <p:sp>
        <p:nvSpPr>
          <p:cNvPr id="42" name="Google Shape;42;p8"/>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4" name="Google Shape;44;p8"/>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5" name="Google Shape;45;p8"/>
          <p:cNvSpPr txBox="1"/>
          <p:nvPr>
            <p:ph idx="1" type="body"/>
          </p:nvPr>
        </p:nvSpPr>
        <p:spPr>
          <a:xfrm>
            <a:off x="841001"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6" name="Google Shape;46;p8"/>
          <p:cNvSpPr txBox="1"/>
          <p:nvPr>
            <p:ph idx="2" type="body"/>
          </p:nvPr>
        </p:nvSpPr>
        <p:spPr>
          <a:xfrm>
            <a:off x="3673842"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7" name="Google Shape;47;p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8" name="Shape 48"/>
        <p:cNvGrpSpPr/>
        <p:nvPr/>
      </p:nvGrpSpPr>
      <p:grpSpPr>
        <a:xfrm>
          <a:off x="0" y="0"/>
          <a:ext cx="0" cy="0"/>
          <a:chOff x="0" y="0"/>
          <a:chExt cx="0" cy="0"/>
        </a:xfrm>
      </p:grpSpPr>
      <p:sp>
        <p:nvSpPr>
          <p:cNvPr id="49" name="Google Shape;49;p9"/>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0" name="Google Shape;50;p9"/>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1" name="Google Shape;51;p9"/>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2" name="Google Shape;52;p9"/>
          <p:cNvSpPr txBox="1"/>
          <p:nvPr>
            <p:ph idx="1" type="body"/>
          </p:nvPr>
        </p:nvSpPr>
        <p:spPr>
          <a:xfrm>
            <a:off x="841000"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3" name="Google Shape;53;p9"/>
          <p:cNvSpPr txBox="1"/>
          <p:nvPr>
            <p:ph idx="2" type="body"/>
          </p:nvPr>
        </p:nvSpPr>
        <p:spPr>
          <a:xfrm>
            <a:off x="3043281"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4" name="Google Shape;54;p9"/>
          <p:cNvSpPr txBox="1"/>
          <p:nvPr>
            <p:ph idx="3" type="body"/>
          </p:nvPr>
        </p:nvSpPr>
        <p:spPr>
          <a:xfrm>
            <a:off x="5245562"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5" name="Google Shape;55;p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10"/>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9" name="Google Shape;59;p10"/>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0" name="Google Shape;60;p1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4A86E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741100"/>
            <a:ext cx="5185200" cy="4746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1pPr>
            <a:lvl2pPr lvl="1">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9pPr>
          </a:lstStyle>
          <a:p/>
        </p:txBody>
      </p:sp>
      <p:sp>
        <p:nvSpPr>
          <p:cNvPr id="7" name="Google Shape;7;p1"/>
          <p:cNvSpPr txBox="1"/>
          <p:nvPr>
            <p:ph idx="1" type="body"/>
          </p:nvPr>
        </p:nvSpPr>
        <p:spPr>
          <a:xfrm>
            <a:off x="457200" y="1352550"/>
            <a:ext cx="5185200" cy="2255700"/>
          </a:xfrm>
          <a:prstGeom prst="rect">
            <a:avLst/>
          </a:prstGeom>
          <a:noFill/>
          <a:ln>
            <a:noFill/>
          </a:ln>
        </p:spPr>
        <p:txBody>
          <a:bodyPr anchorCtr="0" anchor="t" bIns="91425" lIns="91425" spcFirstLastPara="1" rIns="91425" wrap="square" tIns="91425"/>
          <a:lstStyle>
            <a:lvl1pPr indent="-355600" lvl="0" marL="457200">
              <a:spcBef>
                <a:spcPts val="600"/>
              </a:spcBef>
              <a:spcAft>
                <a:spcPts val="0"/>
              </a:spcAft>
              <a:buClr>
                <a:srgbClr val="666666"/>
              </a:buClr>
              <a:buSzPts val="2000"/>
              <a:buFont typeface="Karla"/>
              <a:buChar char="▸"/>
              <a:defRPr sz="2000">
                <a:solidFill>
                  <a:srgbClr val="666666"/>
                </a:solidFill>
                <a:latin typeface="Karla"/>
                <a:ea typeface="Karla"/>
                <a:cs typeface="Karla"/>
                <a:sym typeface="Karla"/>
              </a:defRPr>
            </a:lvl1pPr>
            <a:lvl2pPr indent="-355600" lvl="1" marL="914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2pPr>
            <a:lvl3pPr indent="-355600" lvl="2" marL="1371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3pPr>
            <a:lvl4pPr indent="-355600" lvl="3" marL="1828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4pPr>
            <a:lvl5pPr indent="-355600" lvl="4" marL="22860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5pPr>
            <a:lvl6pPr indent="-355600" lvl="5" marL="27432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6pPr>
            <a:lvl7pPr indent="-355600" lvl="6" marL="3200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7pPr>
            <a:lvl8pPr indent="-355600" lvl="7" marL="3657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8pPr>
            <a:lvl9pPr indent="-355600" lvl="8" marL="4114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9pPr>
          </a:lstStyle>
          <a:p/>
        </p:txBody>
      </p:sp>
      <p:sp>
        <p:nvSpPr>
          <p:cNvPr id="8" name="Google Shape;8;p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rgbClr val="FFFFFF"/>
                </a:solidFill>
                <a:latin typeface="Montserrat"/>
                <a:ea typeface="Montserrat"/>
                <a:cs typeface="Montserrat"/>
                <a:sym typeface="Montserrat"/>
              </a:defRPr>
            </a:lvl1pPr>
            <a:lvl2pPr lvl="1" algn="r">
              <a:buNone/>
              <a:defRPr b="1" sz="1300">
                <a:solidFill>
                  <a:srgbClr val="FFFFFF"/>
                </a:solidFill>
                <a:latin typeface="Montserrat"/>
                <a:ea typeface="Montserrat"/>
                <a:cs typeface="Montserrat"/>
                <a:sym typeface="Montserrat"/>
              </a:defRPr>
            </a:lvl2pPr>
            <a:lvl3pPr lvl="2" algn="r">
              <a:buNone/>
              <a:defRPr b="1" sz="1300">
                <a:solidFill>
                  <a:srgbClr val="FFFFFF"/>
                </a:solidFill>
                <a:latin typeface="Montserrat"/>
                <a:ea typeface="Montserrat"/>
                <a:cs typeface="Montserrat"/>
                <a:sym typeface="Montserrat"/>
              </a:defRPr>
            </a:lvl3pPr>
            <a:lvl4pPr lvl="3" algn="r">
              <a:buNone/>
              <a:defRPr b="1" sz="1300">
                <a:solidFill>
                  <a:srgbClr val="FFFFFF"/>
                </a:solidFill>
                <a:latin typeface="Montserrat"/>
                <a:ea typeface="Montserrat"/>
                <a:cs typeface="Montserrat"/>
                <a:sym typeface="Montserrat"/>
              </a:defRPr>
            </a:lvl4pPr>
            <a:lvl5pPr lvl="4" algn="r">
              <a:buNone/>
              <a:defRPr b="1" sz="1300">
                <a:solidFill>
                  <a:srgbClr val="FFFFFF"/>
                </a:solidFill>
                <a:latin typeface="Montserrat"/>
                <a:ea typeface="Montserrat"/>
                <a:cs typeface="Montserrat"/>
                <a:sym typeface="Montserrat"/>
              </a:defRPr>
            </a:lvl5pPr>
            <a:lvl6pPr lvl="5" algn="r">
              <a:buNone/>
              <a:defRPr b="1" sz="1300">
                <a:solidFill>
                  <a:srgbClr val="FFFFFF"/>
                </a:solidFill>
                <a:latin typeface="Montserrat"/>
                <a:ea typeface="Montserrat"/>
                <a:cs typeface="Montserrat"/>
                <a:sym typeface="Montserrat"/>
              </a:defRPr>
            </a:lvl6pPr>
            <a:lvl7pPr lvl="6" algn="r">
              <a:buNone/>
              <a:defRPr b="1" sz="1300">
                <a:solidFill>
                  <a:srgbClr val="FFFFFF"/>
                </a:solidFill>
                <a:latin typeface="Montserrat"/>
                <a:ea typeface="Montserrat"/>
                <a:cs typeface="Montserrat"/>
                <a:sym typeface="Montserrat"/>
              </a:defRPr>
            </a:lvl7pPr>
            <a:lvl8pPr lvl="7" algn="r">
              <a:buNone/>
              <a:defRPr b="1" sz="1300">
                <a:solidFill>
                  <a:srgbClr val="FFFFFF"/>
                </a:solidFill>
                <a:latin typeface="Montserrat"/>
                <a:ea typeface="Montserrat"/>
                <a:cs typeface="Montserrat"/>
                <a:sym typeface="Montserrat"/>
              </a:defRPr>
            </a:lvl8pPr>
            <a:lvl9pPr lvl="8" algn="r">
              <a:buNone/>
              <a:defRPr b="1" sz="13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8" name="Google Shape;7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9" name="Google Shape;7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png"/><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54.png"/><Relationship Id="rId6" Type="http://schemas.openxmlformats.org/officeDocument/2006/relationships/image" Target="../media/image26.pn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14.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8.jp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9.png"/><Relationship Id="rId5" Type="http://schemas.openxmlformats.org/officeDocument/2006/relationships/image" Target="../media/image41.png"/><Relationship Id="rId6" Type="http://schemas.openxmlformats.org/officeDocument/2006/relationships/image" Target="../media/image38.png"/><Relationship Id="rId7" Type="http://schemas.openxmlformats.org/officeDocument/2006/relationships/image" Target="../media/image50.png"/><Relationship Id="rId8"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2.png"/><Relationship Id="rId5"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46.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3.png"/><Relationship Id="rId4" Type="http://schemas.openxmlformats.org/officeDocument/2006/relationships/image" Target="../media/image5.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7"/>
          <p:cNvSpPr txBox="1"/>
          <p:nvPr>
            <p:ph type="ctrTitle"/>
          </p:nvPr>
        </p:nvSpPr>
        <p:spPr>
          <a:xfrm>
            <a:off x="648300" y="3175950"/>
            <a:ext cx="35307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Context Aware IoT System</a:t>
            </a:r>
            <a:endParaRPr>
              <a:solidFill>
                <a:srgbClr val="FFFFFF"/>
              </a:solidFill>
            </a:endParaRPr>
          </a:p>
        </p:txBody>
      </p:sp>
      <p:sp>
        <p:nvSpPr>
          <p:cNvPr id="126" name="Google Shape;126;p27"/>
          <p:cNvSpPr txBox="1"/>
          <p:nvPr>
            <p:ph idx="4294967295" type="subTitle"/>
          </p:nvPr>
        </p:nvSpPr>
        <p:spPr>
          <a:xfrm>
            <a:off x="532850" y="34533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rgbClr val="FFFFFF"/>
                </a:solidFill>
                <a:latin typeface="Roboto"/>
                <a:ea typeface="Roboto"/>
                <a:cs typeface="Roboto"/>
                <a:sym typeface="Roboto"/>
              </a:rPr>
              <a:t>Damaris Mendes Ferreira</a:t>
            </a:r>
            <a:endParaRPr sz="16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600">
                <a:solidFill>
                  <a:srgbClr val="FFFFFF"/>
                </a:solidFill>
                <a:latin typeface="Roboto"/>
                <a:ea typeface="Roboto"/>
                <a:cs typeface="Roboto"/>
                <a:sym typeface="Roboto"/>
              </a:rPr>
              <a:t>Dorian Moulinié</a:t>
            </a:r>
            <a:endParaRPr sz="16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600">
                <a:solidFill>
                  <a:srgbClr val="FFFFFF"/>
                </a:solidFill>
                <a:latin typeface="Roboto"/>
                <a:ea typeface="Roboto"/>
                <a:cs typeface="Roboto"/>
                <a:sym typeface="Roboto"/>
              </a:rPr>
              <a:t>Juan Yu</a:t>
            </a:r>
            <a:endParaRPr sz="16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600">
                <a:solidFill>
                  <a:srgbClr val="FFFFFF"/>
                </a:solidFill>
                <a:latin typeface="Roboto"/>
                <a:ea typeface="Roboto"/>
                <a:cs typeface="Roboto"/>
                <a:sym typeface="Roboto"/>
              </a:rPr>
              <a:t>Julien Chouvet</a:t>
            </a:r>
            <a:endParaRPr sz="1600">
              <a:solidFill>
                <a:srgbClr val="FFFFFF"/>
              </a:solidFill>
              <a:latin typeface="Roboto"/>
              <a:ea typeface="Roboto"/>
              <a:cs typeface="Roboto"/>
              <a:sym typeface="Roboto"/>
            </a:endParaRPr>
          </a:p>
          <a:p>
            <a:pPr indent="0" lvl="0" marL="0" rtl="0" algn="l">
              <a:spcBef>
                <a:spcPts val="600"/>
              </a:spcBef>
              <a:spcAft>
                <a:spcPts val="0"/>
              </a:spcAft>
              <a:buNone/>
            </a:pPr>
            <a:r>
              <a:t/>
            </a:r>
            <a:endParaRPr>
              <a:solidFill>
                <a:srgbClr val="FFFFFF"/>
              </a:solidFill>
            </a:endParaRPr>
          </a:p>
        </p:txBody>
      </p:sp>
      <p:pic>
        <p:nvPicPr>
          <p:cNvPr id="127" name="Google Shape;127;p27" title="Placeholder image"/>
          <p:cNvPicPr preferRelativeResize="0"/>
          <p:nvPr/>
        </p:nvPicPr>
        <p:blipFill rotWithShape="1">
          <a:blip r:embed="rId3">
            <a:alphaModFix/>
          </a:blip>
          <a:srcRect b="0" l="12058" r="9331" t="0"/>
          <a:stretch/>
        </p:blipFill>
        <p:spPr>
          <a:xfrm>
            <a:off x="3326675" y="1362850"/>
            <a:ext cx="4446275" cy="3780650"/>
          </a:xfrm>
          <a:prstGeom prst="rect">
            <a:avLst/>
          </a:prstGeom>
          <a:noFill/>
          <a:ln>
            <a:noFill/>
          </a:ln>
        </p:spPr>
      </p:pic>
      <p:sp>
        <p:nvSpPr>
          <p:cNvPr id="128" name="Google Shape;128;p27"/>
          <p:cNvSpPr txBox="1"/>
          <p:nvPr/>
        </p:nvSpPr>
        <p:spPr>
          <a:xfrm>
            <a:off x="0" y="29727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999999"/>
                </a:solidFill>
              </a:rPr>
              <a:t>Damaris Mendes Ferreira</a:t>
            </a:r>
            <a:endParaRPr sz="1600">
              <a:solidFill>
                <a:srgbClr val="999999"/>
              </a:solidFill>
            </a:endParaRPr>
          </a:p>
          <a:p>
            <a:pPr indent="0" lvl="0" marL="0" rtl="0" algn="l">
              <a:spcBef>
                <a:spcPts val="0"/>
              </a:spcBef>
              <a:spcAft>
                <a:spcPts val="0"/>
              </a:spcAft>
              <a:buNone/>
            </a:pPr>
            <a:r>
              <a:rPr lang="en-GB" sz="1600">
                <a:solidFill>
                  <a:srgbClr val="999999"/>
                </a:solidFill>
              </a:rPr>
              <a:t>Dorian Moulinié</a:t>
            </a:r>
            <a:endParaRPr sz="1600">
              <a:solidFill>
                <a:srgbClr val="999999"/>
              </a:solidFill>
            </a:endParaRPr>
          </a:p>
          <a:p>
            <a:pPr indent="0" lvl="0" marL="0" rtl="0" algn="l">
              <a:spcBef>
                <a:spcPts val="0"/>
              </a:spcBef>
              <a:spcAft>
                <a:spcPts val="0"/>
              </a:spcAft>
              <a:buNone/>
            </a:pPr>
            <a:r>
              <a:rPr lang="en-GB" sz="1600">
                <a:solidFill>
                  <a:srgbClr val="999999"/>
                </a:solidFill>
              </a:rPr>
              <a:t>Juan Yu</a:t>
            </a:r>
            <a:endParaRPr sz="1600">
              <a:solidFill>
                <a:srgbClr val="999999"/>
              </a:solidFill>
            </a:endParaRPr>
          </a:p>
          <a:p>
            <a:pPr indent="0" lvl="0" marL="0" rtl="0" algn="l">
              <a:spcBef>
                <a:spcPts val="0"/>
              </a:spcBef>
              <a:spcAft>
                <a:spcPts val="0"/>
              </a:spcAft>
              <a:buNone/>
            </a:pPr>
            <a:r>
              <a:rPr lang="en-GB" sz="1600">
                <a:solidFill>
                  <a:srgbClr val="999999"/>
                </a:solidFill>
              </a:rPr>
              <a:t>Julien Chouvet</a:t>
            </a:r>
            <a:endParaRPr sz="1600">
              <a:solidFill>
                <a:srgbClr val="999999"/>
              </a:solidFill>
            </a:endParaRPr>
          </a:p>
        </p:txBody>
      </p:sp>
      <p:sp>
        <p:nvSpPr>
          <p:cNvPr id="129" name="Google Shape;129;p27"/>
          <p:cNvSpPr txBox="1"/>
          <p:nvPr/>
        </p:nvSpPr>
        <p:spPr>
          <a:xfrm>
            <a:off x="143000" y="353825"/>
            <a:ext cx="8258100" cy="12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300">
                <a:solidFill>
                  <a:srgbClr val="4A86E8"/>
                </a:solidFill>
              </a:rPr>
              <a:t>Context Aware</a:t>
            </a:r>
            <a:r>
              <a:rPr b="1" lang="en-GB" sz="4300"/>
              <a:t> </a:t>
            </a:r>
            <a:r>
              <a:rPr b="1" lang="en-GB" sz="4300">
                <a:solidFill>
                  <a:srgbClr val="FFFFFF"/>
                </a:solidFill>
              </a:rPr>
              <a:t>IoT System</a:t>
            </a:r>
            <a:endParaRPr b="1" sz="4300">
              <a:solidFill>
                <a:srgbClr val="FFFFFF"/>
              </a:solidFill>
            </a:endParaRPr>
          </a:p>
        </p:txBody>
      </p:sp>
      <p:pic>
        <p:nvPicPr>
          <p:cNvPr id="130" name="Google Shape;130;p27"/>
          <p:cNvPicPr preferRelativeResize="0"/>
          <p:nvPr/>
        </p:nvPicPr>
        <p:blipFill>
          <a:blip r:embed="rId4">
            <a:alphaModFix amt="65000"/>
          </a:blip>
          <a:stretch>
            <a:fillRect/>
          </a:stretch>
        </p:blipFill>
        <p:spPr>
          <a:xfrm>
            <a:off x="7324725" y="76200"/>
            <a:ext cx="1743075" cy="55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36"/>
          <p:cNvPicPr preferRelativeResize="0"/>
          <p:nvPr/>
        </p:nvPicPr>
        <p:blipFill>
          <a:blip r:embed="rId3">
            <a:alphaModFix/>
          </a:blip>
          <a:stretch>
            <a:fillRect/>
          </a:stretch>
        </p:blipFill>
        <p:spPr>
          <a:xfrm>
            <a:off x="3624225" y="-3025"/>
            <a:ext cx="4943550" cy="5518100"/>
          </a:xfrm>
          <a:prstGeom prst="rect">
            <a:avLst/>
          </a:prstGeom>
          <a:noFill/>
          <a:ln>
            <a:noFill/>
          </a:ln>
          <a:effectLst>
            <a:outerShdw blurRad="57150" rotWithShape="0" algn="bl" dir="5400000" dist="19050">
              <a:srgbClr val="000000">
                <a:alpha val="50000"/>
              </a:srgbClr>
            </a:outerShdw>
          </a:effectLst>
        </p:spPr>
      </p:pic>
      <p:sp>
        <p:nvSpPr>
          <p:cNvPr id="243" name="Google Shape;243;p36"/>
          <p:cNvSpPr/>
          <p:nvPr/>
        </p:nvSpPr>
        <p:spPr>
          <a:xfrm>
            <a:off x="4494325" y="56950"/>
            <a:ext cx="3207600" cy="322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a:off x="3811625" y="1689750"/>
            <a:ext cx="1090800" cy="322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p:nvPr/>
        </p:nvSpPr>
        <p:spPr>
          <a:xfrm>
            <a:off x="7247525" y="2410350"/>
            <a:ext cx="1090800" cy="322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6"/>
          <p:cNvSpPr/>
          <p:nvPr/>
        </p:nvSpPr>
        <p:spPr>
          <a:xfrm>
            <a:off x="3811625" y="4034875"/>
            <a:ext cx="1090800" cy="322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p:nvPr/>
        </p:nvSpPr>
        <p:spPr>
          <a:xfrm>
            <a:off x="7191700" y="4763750"/>
            <a:ext cx="1090800" cy="322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p:nvPr/>
        </p:nvSpPr>
        <p:spPr>
          <a:xfrm>
            <a:off x="4492200" y="626900"/>
            <a:ext cx="3207600" cy="445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4494325" y="2961975"/>
            <a:ext cx="3207600" cy="445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5253500" y="1689750"/>
            <a:ext cx="1442100" cy="384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5253500" y="4034875"/>
            <a:ext cx="1442100" cy="445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6971725" y="4034875"/>
            <a:ext cx="1442100" cy="445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7046675" y="1659150"/>
            <a:ext cx="1442100" cy="445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5893150" y="4525200"/>
            <a:ext cx="270600" cy="9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36"/>
          <p:cNvCxnSpPr>
            <a:stCxn id="254" idx="0"/>
          </p:cNvCxnSpPr>
          <p:nvPr/>
        </p:nvCxnSpPr>
        <p:spPr>
          <a:xfrm flipH="1">
            <a:off x="6017950" y="4525200"/>
            <a:ext cx="10500" cy="624300"/>
          </a:xfrm>
          <a:prstGeom prst="straightConnector1">
            <a:avLst/>
          </a:prstGeom>
          <a:noFill/>
          <a:ln cap="flat" cmpd="sng" w="19050">
            <a:solidFill>
              <a:srgbClr val="6FA8DC"/>
            </a:solidFill>
            <a:prstDash val="dash"/>
            <a:round/>
            <a:headEnd len="med" w="med" type="none"/>
            <a:tailEnd len="med" w="med" type="triangle"/>
          </a:ln>
        </p:spPr>
      </p:cxnSp>
      <p:sp>
        <p:nvSpPr>
          <p:cNvPr id="256" name="Google Shape;256;p36"/>
          <p:cNvSpPr txBox="1"/>
          <p:nvPr/>
        </p:nvSpPr>
        <p:spPr>
          <a:xfrm>
            <a:off x="84601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accent5"/>
                </a:solidFill>
                <a:latin typeface="Roboto"/>
                <a:ea typeface="Roboto"/>
                <a:cs typeface="Roboto"/>
                <a:sym typeface="Roboto"/>
              </a:rPr>
              <a:t>‹#›</a:t>
            </a:fld>
            <a:endParaRPr b="1" sz="1800">
              <a:solidFill>
                <a:schemeClr val="accent5"/>
              </a:solidFill>
              <a:latin typeface="Roboto"/>
              <a:ea typeface="Roboto"/>
              <a:cs typeface="Roboto"/>
              <a:sym typeface="Roboto"/>
            </a:endParaRPr>
          </a:p>
        </p:txBody>
      </p:sp>
      <p:graphicFrame>
        <p:nvGraphicFramePr>
          <p:cNvPr id="257" name="Google Shape;257;p36"/>
          <p:cNvGraphicFramePr/>
          <p:nvPr/>
        </p:nvGraphicFramePr>
        <p:xfrm>
          <a:off x="76200" y="955650"/>
          <a:ext cx="3000000" cy="3000000"/>
        </p:xfrm>
        <a:graphic>
          <a:graphicData uri="http://schemas.openxmlformats.org/drawingml/2006/table">
            <a:tbl>
              <a:tblPr>
                <a:noFill/>
                <a:tableStyleId>{56C1340F-EEC5-45DC-B293-9564BE1E5B3C}</a:tableStyleId>
              </a:tblPr>
              <a:tblGrid>
                <a:gridCol w="1676450"/>
                <a:gridCol w="1676450"/>
              </a:tblGrid>
              <a:tr h="495675">
                <a:tc>
                  <a:txBody>
                    <a:bodyPr>
                      <a:noAutofit/>
                    </a:bodyPr>
                    <a:lstStyle/>
                    <a:p>
                      <a:pPr indent="0" lvl="0" marL="0" rtl="0" algn="ctr">
                        <a:spcBef>
                          <a:spcPts val="0"/>
                        </a:spcBef>
                        <a:spcAft>
                          <a:spcPts val="0"/>
                        </a:spcAft>
                        <a:buNone/>
                      </a:pPr>
                      <a:r>
                        <a:rPr b="1" lang="en-GB"/>
                        <a:t>BSSID </a:t>
                      </a:r>
                      <a:endParaRPr b="1"/>
                    </a:p>
                    <a:p>
                      <a:pPr indent="0" lvl="0" marL="0" rtl="0" algn="ctr">
                        <a:spcBef>
                          <a:spcPts val="0"/>
                        </a:spcBef>
                        <a:spcAft>
                          <a:spcPts val="0"/>
                        </a:spcAft>
                        <a:buNone/>
                      </a:pPr>
                      <a:r>
                        <a:rPr b="1" lang="en-GB"/>
                        <a:t>(= @MAC of the WiFi access point)</a:t>
                      </a:r>
                      <a:endParaRPr b="1"/>
                    </a:p>
                  </a:txBody>
                  <a:tcPr marT="91425" marB="91425" marR="91425" marL="91425">
                    <a:solidFill>
                      <a:srgbClr val="4A86E8"/>
                    </a:solidFill>
                  </a:tcPr>
                </a:tc>
                <a:tc>
                  <a:txBody>
                    <a:bodyPr>
                      <a:noAutofit/>
                    </a:bodyPr>
                    <a:lstStyle/>
                    <a:p>
                      <a:pPr indent="0" lvl="0" marL="0" rtl="0" algn="ctr">
                        <a:spcBef>
                          <a:spcPts val="0"/>
                        </a:spcBef>
                        <a:spcAft>
                          <a:spcPts val="0"/>
                        </a:spcAft>
                        <a:buNone/>
                      </a:pPr>
                      <a:r>
                        <a:rPr b="1" lang="en-GB"/>
                        <a:t>RSSI (dB)</a:t>
                      </a:r>
                      <a:endParaRPr b="1"/>
                    </a:p>
                    <a:p>
                      <a:pPr indent="0" lvl="0" marL="0" rtl="0" algn="ctr">
                        <a:spcBef>
                          <a:spcPts val="0"/>
                        </a:spcBef>
                        <a:spcAft>
                          <a:spcPts val="0"/>
                        </a:spcAft>
                        <a:buNone/>
                      </a:pPr>
                      <a:r>
                        <a:rPr b="1" lang="en-GB"/>
                        <a:t>(= </a:t>
                      </a:r>
                      <a:r>
                        <a:rPr b="1" lang="en-GB"/>
                        <a:t>Received Signal Strength Indication)</a:t>
                      </a:r>
                      <a:endParaRPr b="1"/>
                    </a:p>
                  </a:txBody>
                  <a:tcPr marT="91425" marB="91425" marR="91425" marL="91425">
                    <a:solidFill>
                      <a:srgbClr val="4A86E8"/>
                    </a:solidFill>
                  </a:tcPr>
                </a:tc>
              </a:tr>
              <a:tr h="323125">
                <a:tc>
                  <a:txBody>
                    <a:bodyPr>
                      <a:noAutofit/>
                    </a:bodyPr>
                    <a:lstStyle/>
                    <a:p>
                      <a:pPr indent="0" lvl="0" marL="0" rtl="0" algn="ctr">
                        <a:spcBef>
                          <a:spcPts val="0"/>
                        </a:spcBef>
                        <a:spcAft>
                          <a:spcPts val="0"/>
                        </a:spcAft>
                        <a:buNone/>
                      </a:pPr>
                      <a:r>
                        <a:rPr lang="en-GB"/>
                        <a:t>b0:6e:bf:d8:97:fc</a:t>
                      </a:r>
                      <a:endParaRPr/>
                    </a:p>
                  </a:txBody>
                  <a:tcPr marT="91425" marB="91425" marR="91425" marL="91425">
                    <a:lnB cap="flat" cmpd="sng" w="9525">
                      <a:solidFill>
                        <a:srgbClr val="9FC5E8"/>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lang="en-GB"/>
                        <a:t>-42</a:t>
                      </a:r>
                      <a:endParaRPr/>
                    </a:p>
                  </a:txBody>
                  <a:tcPr marT="91425" marB="91425" marR="91425" marL="91425">
                    <a:lnB cap="flat" cmpd="sng" w="9525">
                      <a:solidFill>
                        <a:srgbClr val="9FC5E8"/>
                      </a:solidFill>
                      <a:prstDash val="solid"/>
                      <a:round/>
                      <a:headEnd len="sm" w="sm" type="none"/>
                      <a:tailEnd len="sm" w="sm" type="none"/>
                    </a:lnB>
                    <a:solidFill>
                      <a:srgbClr val="CFE2F3"/>
                    </a:solidFill>
                  </a:tcPr>
                </a:tc>
              </a:tr>
              <a:tr h="323125">
                <a:tc>
                  <a:txBody>
                    <a:bodyPr>
                      <a:noAutofit/>
                    </a:bodyPr>
                    <a:lstStyle/>
                    <a:p>
                      <a:pPr indent="0" lvl="0" marL="0" rtl="0" algn="ctr">
                        <a:spcBef>
                          <a:spcPts val="0"/>
                        </a:spcBef>
                        <a:spcAft>
                          <a:spcPts val="0"/>
                        </a:spcAft>
                        <a:buNone/>
                      </a:pPr>
                      <a:r>
                        <a:rPr lang="en-GB"/>
                        <a:t>5c:8a:38:df:6c:a3</a:t>
                      </a:r>
                      <a:endParaRPr/>
                    </a:p>
                  </a:txBody>
                  <a:tcPr marT="91425" marB="91425"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lang="en-GB"/>
                        <a:t>-64</a:t>
                      </a:r>
                      <a:endParaRPr/>
                    </a:p>
                  </a:txBody>
                  <a:tcPr marT="91425" marB="91425"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9FC5E8"/>
                    </a:solidFill>
                  </a:tcPr>
                </a:tc>
              </a:tr>
              <a:tr h="323125">
                <a:tc>
                  <a:txBody>
                    <a:bodyPr>
                      <a:noAutofit/>
                    </a:bodyPr>
                    <a:lstStyle/>
                    <a:p>
                      <a:pPr indent="0" lvl="0" marL="0" rtl="0" algn="ctr">
                        <a:spcBef>
                          <a:spcPts val="0"/>
                        </a:spcBef>
                        <a:spcAft>
                          <a:spcPts val="0"/>
                        </a:spcAft>
                        <a:buNone/>
                      </a:pPr>
                      <a:r>
                        <a:rPr lang="en-GB"/>
                        <a:t>36:a3:95:88:18:32</a:t>
                      </a:r>
                      <a:endParaRPr/>
                    </a:p>
                  </a:txBody>
                  <a:tcPr marT="91425" marB="91425" marR="91425" marL="91425">
                    <a:lnT cap="flat" cmpd="sng" w="9525">
                      <a:solidFill>
                        <a:srgbClr val="9FC5E8"/>
                      </a:solidFill>
                      <a:prstDash val="solid"/>
                      <a:round/>
                      <a:headEnd len="sm" w="sm" type="none"/>
                      <a:tailEnd len="sm" w="sm" type="none"/>
                    </a:lnT>
                    <a:solidFill>
                      <a:srgbClr val="CFE2F3"/>
                    </a:solidFill>
                  </a:tcPr>
                </a:tc>
                <a:tc>
                  <a:txBody>
                    <a:bodyPr>
                      <a:noAutofit/>
                    </a:bodyPr>
                    <a:lstStyle/>
                    <a:p>
                      <a:pPr indent="0" lvl="0" marL="0" rtl="0" algn="ctr">
                        <a:spcBef>
                          <a:spcPts val="0"/>
                        </a:spcBef>
                        <a:spcAft>
                          <a:spcPts val="0"/>
                        </a:spcAft>
                        <a:buNone/>
                      </a:pPr>
                      <a:r>
                        <a:rPr lang="en-GB"/>
                        <a:t>-51</a:t>
                      </a:r>
                      <a:endParaRPr/>
                    </a:p>
                  </a:txBody>
                  <a:tcPr marT="91425" marB="91425" marR="91425" marL="91425">
                    <a:lnT cap="flat" cmpd="sng" w="9525">
                      <a:solidFill>
                        <a:srgbClr val="9FC5E8"/>
                      </a:solidFill>
                      <a:prstDash val="solid"/>
                      <a:round/>
                      <a:headEnd len="sm" w="sm" type="none"/>
                      <a:tailEnd len="sm" w="sm" type="none"/>
                    </a:lnT>
                    <a:solidFill>
                      <a:srgbClr val="CFE2F3"/>
                    </a:solidFill>
                  </a:tcPr>
                </a:tc>
              </a:tr>
              <a:tr h="323125">
                <a:tc>
                  <a:txBody>
                    <a:bodyPr>
                      <a:noAutofit/>
                    </a:bodyPr>
                    <a:lstStyle/>
                    <a:p>
                      <a:pPr indent="0" lvl="0" marL="0" rtl="0" algn="ctr">
                        <a:spcBef>
                          <a:spcPts val="0"/>
                        </a:spcBef>
                        <a:spcAft>
                          <a:spcPts val="0"/>
                        </a:spcAft>
                        <a:buNone/>
                      </a:pPr>
                      <a:r>
                        <a:rPr lang="en-GB"/>
                        <a:t>...</a:t>
                      </a:r>
                      <a:endParaRPr/>
                    </a:p>
                  </a:txBody>
                  <a:tcPr marT="91425" marB="91425" marR="91425" marL="91425">
                    <a:solidFill>
                      <a:srgbClr val="9FC5E8"/>
                    </a:solidFill>
                  </a:tcPr>
                </a:tc>
                <a:tc>
                  <a:txBody>
                    <a:bodyPr>
                      <a:noAutofit/>
                    </a:bodyPr>
                    <a:lstStyle/>
                    <a:p>
                      <a:pPr indent="0" lvl="0" marL="0" rtl="0" algn="ctr">
                        <a:spcBef>
                          <a:spcPts val="0"/>
                        </a:spcBef>
                        <a:spcAft>
                          <a:spcPts val="0"/>
                        </a:spcAft>
                        <a:buNone/>
                      </a:pPr>
                      <a:r>
                        <a:rPr lang="en-GB"/>
                        <a:t>...</a:t>
                      </a:r>
                      <a:endParaRPr/>
                    </a:p>
                  </a:txBody>
                  <a:tcPr marT="91425" marB="91425" marR="91425" marL="91425">
                    <a:solidFill>
                      <a:srgbClr val="9FC5E8"/>
                    </a:solidFill>
                  </a:tcPr>
                </a:tc>
              </a:tr>
            </a:tbl>
          </a:graphicData>
        </a:graphic>
      </p:graphicFrame>
      <p:sp>
        <p:nvSpPr>
          <p:cNvPr id="258" name="Google Shape;258;p36"/>
          <p:cNvSpPr/>
          <p:nvPr/>
        </p:nvSpPr>
        <p:spPr>
          <a:xfrm>
            <a:off x="76200" y="955650"/>
            <a:ext cx="3352800" cy="2590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4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4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243"/>
                                        </p:tgtEl>
                                      </p:cBhvr>
                                    </p:animEffect>
                                    <p:set>
                                      <p:cBhvr>
                                        <p:cTn dur="1" fill="hold">
                                          <p:stCondLst>
                                            <p:cond delay="400"/>
                                          </p:stCondLst>
                                        </p:cTn>
                                        <p:tgtEl>
                                          <p:spTgt spid="2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400"/>
                                        <p:tgtEl>
                                          <p:spTgt spid="258"/>
                                        </p:tgtEl>
                                      </p:cBhvr>
                                    </p:animEffect>
                                    <p:set>
                                      <p:cBhvr>
                                        <p:cTn dur="1" fill="hold">
                                          <p:stCondLst>
                                            <p:cond delay="400"/>
                                          </p:stCondLst>
                                        </p:cTn>
                                        <p:tgtEl>
                                          <p:spTgt spid="25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4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248"/>
                                        </p:tgtEl>
                                      </p:cBhvr>
                                    </p:animEffect>
                                    <p:set>
                                      <p:cBhvr>
                                        <p:cTn dur="1" fill="hold">
                                          <p:stCondLst>
                                            <p:cond delay="400"/>
                                          </p:stCondLst>
                                        </p:cTn>
                                        <p:tgtEl>
                                          <p:spTgt spid="2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4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244"/>
                                        </p:tgtEl>
                                      </p:cBhvr>
                                    </p:animEffect>
                                    <p:set>
                                      <p:cBhvr>
                                        <p:cTn dur="1" fill="hold">
                                          <p:stCondLst>
                                            <p:cond delay="400"/>
                                          </p:stCondLst>
                                        </p:cTn>
                                        <p:tgtEl>
                                          <p:spTgt spid="2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4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253"/>
                                        </p:tgtEl>
                                      </p:cBhvr>
                                    </p:animEffect>
                                    <p:set>
                                      <p:cBhvr>
                                        <p:cTn dur="1" fill="hold">
                                          <p:stCondLst>
                                            <p:cond delay="400"/>
                                          </p:stCondLst>
                                        </p:cTn>
                                        <p:tgtEl>
                                          <p:spTgt spid="2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4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5"/>
                                        </p:tgtEl>
                                      </p:cBhvr>
                                    </p:animEffect>
                                    <p:set>
                                      <p:cBhvr>
                                        <p:cTn dur="1" fill="hold">
                                          <p:stCondLst>
                                            <p:cond delay="1000"/>
                                          </p:stCondLst>
                                        </p:cTn>
                                        <p:tgtEl>
                                          <p:spTgt spid="2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0"/>
                                        </p:tgtEl>
                                      </p:cBhvr>
                                    </p:animEffect>
                                    <p:set>
                                      <p:cBhvr>
                                        <p:cTn dur="1" fill="hold">
                                          <p:stCondLst>
                                            <p:cond delay="1000"/>
                                          </p:stCondLst>
                                        </p:cTn>
                                        <p:tgtEl>
                                          <p:spTgt spid="2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9"/>
                                        </p:tgtEl>
                                      </p:cBhvr>
                                    </p:animEffect>
                                    <p:set>
                                      <p:cBhvr>
                                        <p:cTn dur="1" fill="hold">
                                          <p:stCondLst>
                                            <p:cond delay="1000"/>
                                          </p:stCondLst>
                                        </p:cTn>
                                        <p:tgtEl>
                                          <p:spTgt spid="2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6"/>
                                        </p:tgtEl>
                                      </p:cBhvr>
                                    </p:animEffect>
                                    <p:set>
                                      <p:cBhvr>
                                        <p:cTn dur="1" fill="hold">
                                          <p:stCondLst>
                                            <p:cond delay="1000"/>
                                          </p:stCondLst>
                                        </p:cTn>
                                        <p:tgtEl>
                                          <p:spTgt spid="2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2"/>
                                        </p:tgtEl>
                                      </p:cBhvr>
                                    </p:animEffect>
                                    <p:set>
                                      <p:cBhvr>
                                        <p:cTn dur="1" fill="hold">
                                          <p:stCondLst>
                                            <p:cond delay="1000"/>
                                          </p:stCondLst>
                                        </p:cTn>
                                        <p:tgtEl>
                                          <p:spTgt spid="25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7"/>
                                        </p:tgtEl>
                                      </p:cBhvr>
                                    </p:animEffect>
                                    <p:set>
                                      <p:cBhvr>
                                        <p:cTn dur="1" fill="hold">
                                          <p:stCondLst>
                                            <p:cond delay="1000"/>
                                          </p:stCondLst>
                                        </p:cTn>
                                        <p:tgtEl>
                                          <p:spTgt spid="2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1"/>
                                        </p:tgtEl>
                                      </p:cBhvr>
                                    </p:animEffect>
                                    <p:set>
                                      <p:cBhvr>
                                        <p:cTn dur="1" fill="hold">
                                          <p:stCondLst>
                                            <p:cond delay="1000"/>
                                          </p:stCondLst>
                                        </p:cTn>
                                        <p:tgtEl>
                                          <p:spTgt spid="2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7"/>
          <p:cNvSpPr txBox="1"/>
          <p:nvPr>
            <p:ph idx="4294967295" type="title"/>
          </p:nvPr>
        </p:nvSpPr>
        <p:spPr>
          <a:xfrm>
            <a:off x="7072775" y="20917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Footprints</a:t>
            </a:r>
            <a:endParaRPr>
              <a:solidFill>
                <a:srgbClr val="FFFFFF"/>
              </a:solidFill>
            </a:endParaRPr>
          </a:p>
        </p:txBody>
      </p:sp>
      <p:sp>
        <p:nvSpPr>
          <p:cNvPr id="264" name="Google Shape;264;p37"/>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pic>
        <p:nvPicPr>
          <p:cNvPr id="265" name="Google Shape;265;p37"/>
          <p:cNvPicPr preferRelativeResize="0"/>
          <p:nvPr/>
        </p:nvPicPr>
        <p:blipFill>
          <a:blip r:embed="rId3">
            <a:alphaModFix/>
          </a:blip>
          <a:stretch>
            <a:fillRect/>
          </a:stretch>
        </p:blipFill>
        <p:spPr>
          <a:xfrm>
            <a:off x="2100937" y="1565250"/>
            <a:ext cx="3705124" cy="2958950"/>
          </a:xfrm>
          <a:prstGeom prst="rect">
            <a:avLst/>
          </a:prstGeom>
          <a:noFill/>
          <a:ln>
            <a:noFill/>
          </a:ln>
        </p:spPr>
      </p:pic>
      <p:graphicFrame>
        <p:nvGraphicFramePr>
          <p:cNvPr id="266" name="Google Shape;266;p37"/>
          <p:cNvGraphicFramePr/>
          <p:nvPr/>
        </p:nvGraphicFramePr>
        <p:xfrm>
          <a:off x="84125" y="96025"/>
          <a:ext cx="3000000" cy="3000000"/>
        </p:xfrm>
        <a:graphic>
          <a:graphicData uri="http://schemas.openxmlformats.org/drawingml/2006/table">
            <a:tbl>
              <a:tblPr>
                <a:noFill/>
                <a:tableStyleId>{56C1340F-EEC5-45DC-B293-9564BE1E5B3C}</a:tableStyleId>
              </a:tblPr>
              <a:tblGrid>
                <a:gridCol w="1095875"/>
                <a:gridCol w="729225"/>
              </a:tblGrid>
              <a:tr h="266425">
                <a:tc>
                  <a:txBody>
                    <a:bodyPr>
                      <a:noAutofit/>
                    </a:bodyPr>
                    <a:lstStyle/>
                    <a:p>
                      <a:pPr indent="0" lvl="0" marL="0" rtl="0" algn="ctr">
                        <a:spcBef>
                          <a:spcPts val="0"/>
                        </a:spcBef>
                        <a:spcAft>
                          <a:spcPts val="0"/>
                        </a:spcAft>
                        <a:buNone/>
                      </a:pPr>
                      <a:r>
                        <a:rPr b="1" lang="en-GB" sz="800"/>
                        <a:t>BSSID </a:t>
                      </a:r>
                      <a:endParaRPr b="1" sz="800"/>
                    </a:p>
                  </a:txBody>
                  <a:tcPr marT="91425" marB="91425" marR="91425" marL="91425">
                    <a:solidFill>
                      <a:srgbClr val="4A86E8"/>
                    </a:solidFill>
                  </a:tcPr>
                </a:tc>
                <a:tc>
                  <a:txBody>
                    <a:bodyPr>
                      <a:noAutofit/>
                    </a:bodyPr>
                    <a:lstStyle/>
                    <a:p>
                      <a:pPr indent="0" lvl="0" marL="0" rtl="0" algn="ctr">
                        <a:spcBef>
                          <a:spcPts val="0"/>
                        </a:spcBef>
                        <a:spcAft>
                          <a:spcPts val="0"/>
                        </a:spcAft>
                        <a:buNone/>
                      </a:pPr>
                      <a:r>
                        <a:rPr b="1" lang="en-GB" sz="800"/>
                        <a:t>RSSI (dB)</a:t>
                      </a:r>
                      <a:endParaRPr b="1" sz="800"/>
                    </a:p>
                  </a:txBody>
                  <a:tcPr marT="91425" marB="91425" marR="91425" marL="91425">
                    <a:solidFill>
                      <a:srgbClr val="4A86E8"/>
                    </a:solidFill>
                  </a:tcPr>
                </a:tc>
              </a:tr>
              <a:tr h="202175">
                <a:tc>
                  <a:txBody>
                    <a:bodyPr>
                      <a:noAutofit/>
                    </a:bodyPr>
                    <a:lstStyle/>
                    <a:p>
                      <a:pPr indent="0" lvl="0" marL="0" rtl="0" algn="ctr">
                        <a:spcBef>
                          <a:spcPts val="0"/>
                        </a:spcBef>
                        <a:spcAft>
                          <a:spcPts val="0"/>
                        </a:spcAft>
                        <a:buNone/>
                      </a:pPr>
                      <a:r>
                        <a:rPr lang="en-GB" sz="800"/>
                        <a:t>b0</a:t>
                      </a:r>
                      <a:r>
                        <a:rPr lang="en-GB" sz="800"/>
                        <a:t>:6e:bf:d8:97:fc</a:t>
                      </a:r>
                      <a:endParaRPr sz="800"/>
                    </a:p>
                  </a:txBody>
                  <a:tcPr marT="36000" marB="36000" marR="91425" marL="91425">
                    <a:lnB cap="flat" cmpd="sng" w="9525">
                      <a:solidFill>
                        <a:srgbClr val="9FC5E8"/>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lang="en-GB" sz="800"/>
                        <a:t>-42</a:t>
                      </a:r>
                      <a:endParaRPr sz="800"/>
                    </a:p>
                  </a:txBody>
                  <a:tcPr marT="36000" marB="36000" marR="91425" marL="91425">
                    <a:lnB cap="flat" cmpd="sng" w="9525">
                      <a:solidFill>
                        <a:srgbClr val="9FC5E8"/>
                      </a:solidFill>
                      <a:prstDash val="solid"/>
                      <a:round/>
                      <a:headEnd len="sm" w="sm" type="none"/>
                      <a:tailEnd len="sm" w="sm" type="none"/>
                    </a:lnB>
                    <a:solidFill>
                      <a:srgbClr val="CFE2F3"/>
                    </a:solidFill>
                  </a:tcPr>
                </a:tc>
              </a:tr>
              <a:tr h="202175">
                <a:tc>
                  <a:txBody>
                    <a:bodyPr>
                      <a:noAutofit/>
                    </a:bodyPr>
                    <a:lstStyle/>
                    <a:p>
                      <a:pPr indent="0" lvl="0" marL="0" rtl="0" algn="ctr">
                        <a:spcBef>
                          <a:spcPts val="0"/>
                        </a:spcBef>
                        <a:spcAft>
                          <a:spcPts val="0"/>
                        </a:spcAft>
                        <a:buNone/>
                      </a:pPr>
                      <a:r>
                        <a:rPr lang="en-GB" sz="800"/>
                        <a:t>5c:8a:38:df:6c:a3</a:t>
                      </a:r>
                      <a:endParaRPr sz="800"/>
                    </a:p>
                  </a:txBody>
                  <a:tcPr marT="36000" marB="3600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lang="en-GB" sz="800"/>
                        <a:t>-51</a:t>
                      </a:r>
                      <a:endParaRPr sz="800"/>
                    </a:p>
                  </a:txBody>
                  <a:tcPr marT="36000" marB="3600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9FC5E8"/>
                    </a:solidFill>
                  </a:tcPr>
                </a:tc>
              </a:tr>
              <a:tr h="202175">
                <a:tc>
                  <a:txBody>
                    <a:bodyPr>
                      <a:noAutofit/>
                    </a:bodyPr>
                    <a:lstStyle/>
                    <a:p>
                      <a:pPr indent="0" lvl="0" marL="0" rtl="0" algn="ctr">
                        <a:spcBef>
                          <a:spcPts val="0"/>
                        </a:spcBef>
                        <a:spcAft>
                          <a:spcPts val="0"/>
                        </a:spcAft>
                        <a:buNone/>
                      </a:pPr>
                      <a:r>
                        <a:rPr lang="en-GB" sz="800"/>
                        <a:t>36:a3:95:88:18:32</a:t>
                      </a:r>
                      <a:endParaRPr sz="800"/>
                    </a:p>
                  </a:txBody>
                  <a:tcPr marT="36000" marB="36000" marR="91425" marL="91425">
                    <a:lnT cap="flat" cmpd="sng" w="9525">
                      <a:solidFill>
                        <a:srgbClr val="9FC5E8"/>
                      </a:solidFill>
                      <a:prstDash val="solid"/>
                      <a:round/>
                      <a:headEnd len="sm" w="sm" type="none"/>
                      <a:tailEnd len="sm" w="sm" type="none"/>
                    </a:lnT>
                    <a:solidFill>
                      <a:srgbClr val="CFE2F3"/>
                    </a:solidFill>
                  </a:tcPr>
                </a:tc>
                <a:tc>
                  <a:txBody>
                    <a:bodyPr>
                      <a:noAutofit/>
                    </a:bodyPr>
                    <a:lstStyle/>
                    <a:p>
                      <a:pPr indent="0" lvl="0" marL="0" rtl="0" algn="ctr">
                        <a:spcBef>
                          <a:spcPts val="0"/>
                        </a:spcBef>
                        <a:spcAft>
                          <a:spcPts val="0"/>
                        </a:spcAft>
                        <a:buNone/>
                      </a:pPr>
                      <a:r>
                        <a:rPr lang="en-GB" sz="800"/>
                        <a:t>-59</a:t>
                      </a:r>
                      <a:endParaRPr sz="800"/>
                    </a:p>
                  </a:txBody>
                  <a:tcPr marT="36000" marB="36000" marR="91425" marL="91425">
                    <a:lnT cap="flat" cmpd="sng" w="9525">
                      <a:solidFill>
                        <a:srgbClr val="9FC5E8"/>
                      </a:solidFill>
                      <a:prstDash val="solid"/>
                      <a:round/>
                      <a:headEnd len="sm" w="sm" type="none"/>
                      <a:tailEnd len="sm" w="sm" type="none"/>
                    </a:lnT>
                    <a:solidFill>
                      <a:srgbClr val="CFE2F3"/>
                    </a:solidFill>
                  </a:tcPr>
                </a:tc>
              </a:tr>
              <a:tr h="202175">
                <a:tc>
                  <a:txBody>
                    <a:bodyPr>
                      <a:noAutofit/>
                    </a:bodyPr>
                    <a:lstStyle/>
                    <a:p>
                      <a:pPr indent="0" lvl="0" marL="0" rtl="0" algn="ctr">
                        <a:spcBef>
                          <a:spcPts val="0"/>
                        </a:spcBef>
                        <a:spcAft>
                          <a:spcPts val="0"/>
                        </a:spcAft>
                        <a:buNone/>
                      </a:pPr>
                      <a:r>
                        <a:rPr lang="en-GB" sz="800"/>
                        <a:t>34:8f:27:0a:7d:b8</a:t>
                      </a:r>
                      <a:endParaRPr sz="800"/>
                    </a:p>
                  </a:txBody>
                  <a:tcPr marT="36000" marB="36000" marR="91425" marL="91425">
                    <a:solidFill>
                      <a:srgbClr val="9FC5E8"/>
                    </a:solidFill>
                  </a:tcPr>
                </a:tc>
                <a:tc>
                  <a:txBody>
                    <a:bodyPr>
                      <a:noAutofit/>
                    </a:bodyPr>
                    <a:lstStyle/>
                    <a:p>
                      <a:pPr indent="0" lvl="0" marL="0" rtl="0" algn="ctr">
                        <a:spcBef>
                          <a:spcPts val="0"/>
                        </a:spcBef>
                        <a:spcAft>
                          <a:spcPts val="0"/>
                        </a:spcAft>
                        <a:buNone/>
                      </a:pPr>
                      <a:r>
                        <a:rPr lang="en-GB" sz="800"/>
                        <a:t>-64</a:t>
                      </a:r>
                      <a:endParaRPr sz="800"/>
                    </a:p>
                  </a:txBody>
                  <a:tcPr marT="36000" marB="36000" marR="91425" marL="91425">
                    <a:solidFill>
                      <a:srgbClr val="9FC5E8"/>
                    </a:solidFill>
                  </a:tcPr>
                </a:tc>
              </a:tr>
              <a:tr h="202175">
                <a:tc>
                  <a:txBody>
                    <a:bodyPr>
                      <a:noAutofit/>
                    </a:bodyPr>
                    <a:lstStyle/>
                    <a:p>
                      <a:pPr indent="0" lvl="0" marL="0" rtl="0" algn="ctr">
                        <a:spcBef>
                          <a:spcPts val="0"/>
                        </a:spcBef>
                        <a:spcAft>
                          <a:spcPts val="0"/>
                        </a:spcAft>
                        <a:buNone/>
                      </a:pPr>
                      <a:r>
                        <a:rPr lang="en-GB" sz="800"/>
                        <a:t>ac:3b:77:fb:2f:5e</a:t>
                      </a:r>
                      <a:endParaRPr sz="800"/>
                    </a:p>
                  </a:txBody>
                  <a:tcPr marT="36000" marB="36000" marR="91425" marL="91425">
                    <a:solidFill>
                      <a:srgbClr val="CFE2F3"/>
                    </a:solidFill>
                  </a:tcPr>
                </a:tc>
                <a:tc>
                  <a:txBody>
                    <a:bodyPr>
                      <a:noAutofit/>
                    </a:bodyPr>
                    <a:lstStyle/>
                    <a:p>
                      <a:pPr indent="0" lvl="0" marL="0" rtl="0" algn="ctr">
                        <a:spcBef>
                          <a:spcPts val="0"/>
                        </a:spcBef>
                        <a:spcAft>
                          <a:spcPts val="0"/>
                        </a:spcAft>
                        <a:buNone/>
                      </a:pPr>
                      <a:r>
                        <a:rPr lang="en-GB" sz="800"/>
                        <a:t>-67</a:t>
                      </a:r>
                      <a:endParaRPr sz="800"/>
                    </a:p>
                  </a:txBody>
                  <a:tcPr marT="36000" marB="36000" marR="91425" marL="91425">
                    <a:solidFill>
                      <a:srgbClr val="CFE2F3"/>
                    </a:solidFill>
                  </a:tcPr>
                </a:tc>
              </a:tr>
            </a:tbl>
          </a:graphicData>
        </a:graphic>
      </p:graphicFrame>
      <p:graphicFrame>
        <p:nvGraphicFramePr>
          <p:cNvPr id="267" name="Google Shape;267;p37"/>
          <p:cNvGraphicFramePr/>
          <p:nvPr/>
        </p:nvGraphicFramePr>
        <p:xfrm>
          <a:off x="3578450" y="96025"/>
          <a:ext cx="3000000" cy="3000000"/>
        </p:xfrm>
        <a:graphic>
          <a:graphicData uri="http://schemas.openxmlformats.org/drawingml/2006/table">
            <a:tbl>
              <a:tblPr>
                <a:noFill/>
                <a:tableStyleId>{56C1340F-EEC5-45DC-B293-9564BE1E5B3C}</a:tableStyleId>
              </a:tblPr>
              <a:tblGrid>
                <a:gridCol w="1095875"/>
                <a:gridCol w="729225"/>
              </a:tblGrid>
              <a:tr h="266425">
                <a:tc>
                  <a:txBody>
                    <a:bodyPr>
                      <a:noAutofit/>
                    </a:bodyPr>
                    <a:lstStyle/>
                    <a:p>
                      <a:pPr indent="0" lvl="0" marL="0" rtl="0" algn="ctr">
                        <a:spcBef>
                          <a:spcPts val="0"/>
                        </a:spcBef>
                        <a:spcAft>
                          <a:spcPts val="0"/>
                        </a:spcAft>
                        <a:buNone/>
                      </a:pPr>
                      <a:r>
                        <a:rPr b="1" lang="en-GB" sz="800"/>
                        <a:t>BSSID </a:t>
                      </a:r>
                      <a:endParaRPr b="1" sz="800"/>
                    </a:p>
                  </a:txBody>
                  <a:tcPr marT="91425" marB="91425" marR="91425" marL="91425">
                    <a:solidFill>
                      <a:srgbClr val="6AA84F"/>
                    </a:solidFill>
                  </a:tcPr>
                </a:tc>
                <a:tc>
                  <a:txBody>
                    <a:bodyPr>
                      <a:noAutofit/>
                    </a:bodyPr>
                    <a:lstStyle/>
                    <a:p>
                      <a:pPr indent="0" lvl="0" marL="0" rtl="0" algn="ctr">
                        <a:spcBef>
                          <a:spcPts val="0"/>
                        </a:spcBef>
                        <a:spcAft>
                          <a:spcPts val="0"/>
                        </a:spcAft>
                        <a:buNone/>
                      </a:pPr>
                      <a:r>
                        <a:rPr b="1" lang="en-GB" sz="800"/>
                        <a:t>RSSI (dB)</a:t>
                      </a:r>
                      <a:endParaRPr b="1" sz="800"/>
                    </a:p>
                  </a:txBody>
                  <a:tcPr marT="91425" marB="91425" marR="91425" marL="91425">
                    <a:solidFill>
                      <a:srgbClr val="6AA84F"/>
                    </a:solidFill>
                  </a:tcPr>
                </a:tc>
              </a:tr>
              <a:tr h="202175">
                <a:tc>
                  <a:txBody>
                    <a:bodyPr>
                      <a:noAutofit/>
                    </a:bodyPr>
                    <a:lstStyle/>
                    <a:p>
                      <a:pPr indent="0" lvl="0" marL="0" rtl="0" algn="ctr">
                        <a:spcBef>
                          <a:spcPts val="0"/>
                        </a:spcBef>
                        <a:spcAft>
                          <a:spcPts val="0"/>
                        </a:spcAft>
                        <a:buNone/>
                      </a:pPr>
                      <a:r>
                        <a:rPr lang="en-GB" sz="800"/>
                        <a:t>c7</a:t>
                      </a:r>
                      <a:r>
                        <a:rPr lang="en-GB" sz="800"/>
                        <a:t>:6e:bf:d8:97:fc</a:t>
                      </a:r>
                      <a:endParaRPr sz="800"/>
                    </a:p>
                  </a:txBody>
                  <a:tcPr marT="36000" marB="36000" marR="91425" marL="91425">
                    <a:lnB cap="flat" cmpd="sng" w="9525">
                      <a:solidFill>
                        <a:srgbClr val="9FC5E8"/>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lang="en-GB" sz="800"/>
                        <a:t>-40</a:t>
                      </a:r>
                      <a:endParaRPr sz="800"/>
                    </a:p>
                  </a:txBody>
                  <a:tcPr marT="36000" marB="36000" marR="91425" marL="91425">
                    <a:lnB cap="flat" cmpd="sng" w="9525">
                      <a:solidFill>
                        <a:srgbClr val="9FC5E8"/>
                      </a:solidFill>
                      <a:prstDash val="solid"/>
                      <a:round/>
                      <a:headEnd len="sm" w="sm" type="none"/>
                      <a:tailEnd len="sm" w="sm" type="none"/>
                    </a:lnB>
                    <a:solidFill>
                      <a:srgbClr val="B6D7A8"/>
                    </a:solidFill>
                  </a:tcPr>
                </a:tc>
              </a:tr>
              <a:tr h="202175">
                <a:tc>
                  <a:txBody>
                    <a:bodyPr>
                      <a:noAutofit/>
                    </a:bodyPr>
                    <a:lstStyle/>
                    <a:p>
                      <a:pPr indent="0" lvl="0" marL="0" rtl="0" algn="ctr">
                        <a:spcBef>
                          <a:spcPts val="0"/>
                        </a:spcBef>
                        <a:spcAft>
                          <a:spcPts val="0"/>
                        </a:spcAft>
                        <a:buNone/>
                      </a:pPr>
                      <a:r>
                        <a:rPr lang="en-GB" sz="800"/>
                        <a:t>d8</a:t>
                      </a:r>
                      <a:r>
                        <a:rPr lang="en-GB" sz="800"/>
                        <a:t>:8a:38:df:6c:a3</a:t>
                      </a:r>
                      <a:endParaRPr sz="800"/>
                    </a:p>
                  </a:txBody>
                  <a:tcPr marT="36000" marB="3600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93C47D"/>
                    </a:solidFill>
                  </a:tcPr>
                </a:tc>
                <a:tc>
                  <a:txBody>
                    <a:bodyPr>
                      <a:noAutofit/>
                    </a:bodyPr>
                    <a:lstStyle/>
                    <a:p>
                      <a:pPr indent="0" lvl="0" marL="0" rtl="0" algn="ctr">
                        <a:spcBef>
                          <a:spcPts val="0"/>
                        </a:spcBef>
                        <a:spcAft>
                          <a:spcPts val="0"/>
                        </a:spcAft>
                        <a:buNone/>
                      </a:pPr>
                      <a:r>
                        <a:rPr lang="en-GB" sz="800"/>
                        <a:t>-55</a:t>
                      </a:r>
                      <a:endParaRPr sz="800"/>
                    </a:p>
                  </a:txBody>
                  <a:tcPr marT="36000" marB="3600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93C47D"/>
                    </a:solidFill>
                  </a:tcPr>
                </a:tc>
              </a:tr>
              <a:tr h="202175">
                <a:tc>
                  <a:txBody>
                    <a:bodyPr>
                      <a:noAutofit/>
                    </a:bodyPr>
                    <a:lstStyle/>
                    <a:p>
                      <a:pPr indent="0" lvl="0" marL="0" rtl="0" algn="ctr">
                        <a:spcBef>
                          <a:spcPts val="0"/>
                        </a:spcBef>
                        <a:spcAft>
                          <a:spcPts val="0"/>
                        </a:spcAft>
                        <a:buNone/>
                      </a:pPr>
                      <a:r>
                        <a:rPr lang="en-GB" sz="800"/>
                        <a:t>9f</a:t>
                      </a:r>
                      <a:r>
                        <a:rPr lang="en-GB" sz="800"/>
                        <a:t>:a3:95:88:18:32</a:t>
                      </a:r>
                      <a:endParaRPr sz="800"/>
                    </a:p>
                  </a:txBody>
                  <a:tcPr marT="36000" marB="36000" marR="91425" marL="91425">
                    <a:lnT cap="flat" cmpd="sng" w="9525">
                      <a:solidFill>
                        <a:srgbClr val="9FC5E8"/>
                      </a:solidFill>
                      <a:prstDash val="solid"/>
                      <a:round/>
                      <a:headEnd len="sm" w="sm" type="none"/>
                      <a:tailEnd len="sm" w="sm" type="none"/>
                    </a:lnT>
                    <a:solidFill>
                      <a:srgbClr val="B6D7A8"/>
                    </a:solidFill>
                  </a:tcPr>
                </a:tc>
                <a:tc>
                  <a:txBody>
                    <a:bodyPr>
                      <a:noAutofit/>
                    </a:bodyPr>
                    <a:lstStyle/>
                    <a:p>
                      <a:pPr indent="0" lvl="0" marL="0" rtl="0" algn="ctr">
                        <a:spcBef>
                          <a:spcPts val="0"/>
                        </a:spcBef>
                        <a:spcAft>
                          <a:spcPts val="0"/>
                        </a:spcAft>
                        <a:buNone/>
                      </a:pPr>
                      <a:r>
                        <a:rPr lang="en-GB" sz="800"/>
                        <a:t>-61</a:t>
                      </a:r>
                      <a:endParaRPr sz="800"/>
                    </a:p>
                  </a:txBody>
                  <a:tcPr marT="36000" marB="36000" marR="91425" marL="91425">
                    <a:lnT cap="flat" cmpd="sng" w="9525">
                      <a:solidFill>
                        <a:srgbClr val="9FC5E8"/>
                      </a:solidFill>
                      <a:prstDash val="solid"/>
                      <a:round/>
                      <a:headEnd len="sm" w="sm" type="none"/>
                      <a:tailEnd len="sm" w="sm" type="none"/>
                    </a:lnT>
                    <a:solidFill>
                      <a:srgbClr val="B6D7A8"/>
                    </a:solidFill>
                  </a:tcPr>
                </a:tc>
              </a:tr>
              <a:tr h="202175">
                <a:tc>
                  <a:txBody>
                    <a:bodyPr>
                      <a:noAutofit/>
                    </a:bodyPr>
                    <a:lstStyle/>
                    <a:p>
                      <a:pPr indent="0" lvl="0" marL="0" rtl="0" algn="ctr">
                        <a:spcBef>
                          <a:spcPts val="0"/>
                        </a:spcBef>
                        <a:spcAft>
                          <a:spcPts val="0"/>
                        </a:spcAft>
                        <a:buNone/>
                      </a:pPr>
                      <a:r>
                        <a:rPr lang="en-GB" sz="800"/>
                        <a:t>9</a:t>
                      </a:r>
                      <a:r>
                        <a:rPr lang="en-GB" sz="800"/>
                        <a:t>4:8f:27:0a:7d:b8</a:t>
                      </a:r>
                      <a:endParaRPr sz="800"/>
                    </a:p>
                  </a:txBody>
                  <a:tcPr marT="36000" marB="36000" marR="91425" marL="91425">
                    <a:solidFill>
                      <a:srgbClr val="93C47D"/>
                    </a:solidFill>
                  </a:tcPr>
                </a:tc>
                <a:tc>
                  <a:txBody>
                    <a:bodyPr>
                      <a:noAutofit/>
                    </a:bodyPr>
                    <a:lstStyle/>
                    <a:p>
                      <a:pPr indent="0" lvl="0" marL="0" rtl="0" algn="ctr">
                        <a:spcBef>
                          <a:spcPts val="0"/>
                        </a:spcBef>
                        <a:spcAft>
                          <a:spcPts val="0"/>
                        </a:spcAft>
                        <a:buNone/>
                      </a:pPr>
                      <a:r>
                        <a:rPr lang="en-GB" sz="800"/>
                        <a:t>-64</a:t>
                      </a:r>
                      <a:endParaRPr sz="800"/>
                    </a:p>
                  </a:txBody>
                  <a:tcPr marT="36000" marB="36000" marR="91425" marL="91425">
                    <a:solidFill>
                      <a:srgbClr val="93C47D"/>
                    </a:solidFill>
                  </a:tcPr>
                </a:tc>
              </a:tr>
              <a:tr h="202175">
                <a:tc>
                  <a:txBody>
                    <a:bodyPr>
                      <a:noAutofit/>
                    </a:bodyPr>
                    <a:lstStyle/>
                    <a:p>
                      <a:pPr indent="0" lvl="0" marL="0" rtl="0" algn="ctr">
                        <a:spcBef>
                          <a:spcPts val="0"/>
                        </a:spcBef>
                        <a:spcAft>
                          <a:spcPts val="0"/>
                        </a:spcAft>
                        <a:buNone/>
                      </a:pPr>
                      <a:r>
                        <a:rPr lang="en-GB" sz="800"/>
                        <a:t>fd</a:t>
                      </a:r>
                      <a:r>
                        <a:rPr lang="en-GB" sz="800"/>
                        <a:t>:3b:77:fb:2f:5e</a:t>
                      </a:r>
                      <a:endParaRPr sz="800"/>
                    </a:p>
                  </a:txBody>
                  <a:tcPr marT="36000" marB="36000" marR="91425" marL="91425">
                    <a:solidFill>
                      <a:srgbClr val="B6D7A8"/>
                    </a:solidFill>
                  </a:tcPr>
                </a:tc>
                <a:tc>
                  <a:txBody>
                    <a:bodyPr>
                      <a:noAutofit/>
                    </a:bodyPr>
                    <a:lstStyle/>
                    <a:p>
                      <a:pPr indent="0" lvl="0" marL="0" rtl="0" algn="ctr">
                        <a:spcBef>
                          <a:spcPts val="0"/>
                        </a:spcBef>
                        <a:spcAft>
                          <a:spcPts val="0"/>
                        </a:spcAft>
                        <a:buNone/>
                      </a:pPr>
                      <a:r>
                        <a:rPr lang="en-GB" sz="800"/>
                        <a:t>-80</a:t>
                      </a:r>
                      <a:endParaRPr sz="800"/>
                    </a:p>
                  </a:txBody>
                  <a:tcPr marT="36000" marB="36000" marR="91425" marL="91425">
                    <a:solidFill>
                      <a:srgbClr val="B6D7A8"/>
                    </a:solidFill>
                  </a:tcPr>
                </a:tc>
              </a:tr>
            </a:tbl>
          </a:graphicData>
        </a:graphic>
      </p:graphicFrame>
      <p:graphicFrame>
        <p:nvGraphicFramePr>
          <p:cNvPr id="268" name="Google Shape;268;p37"/>
          <p:cNvGraphicFramePr/>
          <p:nvPr/>
        </p:nvGraphicFramePr>
        <p:xfrm>
          <a:off x="84125" y="3666750"/>
          <a:ext cx="3000000" cy="3000000"/>
        </p:xfrm>
        <a:graphic>
          <a:graphicData uri="http://schemas.openxmlformats.org/drawingml/2006/table">
            <a:tbl>
              <a:tblPr>
                <a:noFill/>
                <a:tableStyleId>{56C1340F-EEC5-45DC-B293-9564BE1E5B3C}</a:tableStyleId>
              </a:tblPr>
              <a:tblGrid>
                <a:gridCol w="1095875"/>
                <a:gridCol w="729225"/>
              </a:tblGrid>
              <a:tr h="299300">
                <a:tc>
                  <a:txBody>
                    <a:bodyPr>
                      <a:noAutofit/>
                    </a:bodyPr>
                    <a:lstStyle/>
                    <a:p>
                      <a:pPr indent="0" lvl="0" marL="0" rtl="0" algn="ctr">
                        <a:spcBef>
                          <a:spcPts val="0"/>
                        </a:spcBef>
                        <a:spcAft>
                          <a:spcPts val="0"/>
                        </a:spcAft>
                        <a:buNone/>
                      </a:pPr>
                      <a:r>
                        <a:rPr b="1" lang="en-GB" sz="800"/>
                        <a:t>BSSID </a:t>
                      </a:r>
                      <a:endParaRPr b="1" sz="800"/>
                    </a:p>
                  </a:txBody>
                  <a:tcPr marT="91425" marB="91425" marR="91425" marL="91425">
                    <a:solidFill>
                      <a:srgbClr val="E69138"/>
                    </a:solidFill>
                  </a:tcPr>
                </a:tc>
                <a:tc>
                  <a:txBody>
                    <a:bodyPr>
                      <a:noAutofit/>
                    </a:bodyPr>
                    <a:lstStyle/>
                    <a:p>
                      <a:pPr indent="0" lvl="0" marL="0" rtl="0" algn="ctr">
                        <a:spcBef>
                          <a:spcPts val="0"/>
                        </a:spcBef>
                        <a:spcAft>
                          <a:spcPts val="0"/>
                        </a:spcAft>
                        <a:buNone/>
                      </a:pPr>
                      <a:r>
                        <a:rPr b="1" lang="en-GB" sz="800"/>
                        <a:t>RSSI (dB)</a:t>
                      </a:r>
                      <a:endParaRPr b="1" sz="800"/>
                    </a:p>
                  </a:txBody>
                  <a:tcPr marT="91425" marB="91425" marR="91425" marL="91425">
                    <a:solidFill>
                      <a:srgbClr val="E69138"/>
                    </a:solidFill>
                  </a:tcPr>
                </a:tc>
              </a:tr>
              <a:tr h="197300">
                <a:tc>
                  <a:txBody>
                    <a:bodyPr>
                      <a:noAutofit/>
                    </a:bodyPr>
                    <a:lstStyle/>
                    <a:p>
                      <a:pPr indent="0" lvl="0" marL="0" rtl="0" algn="ctr">
                        <a:spcBef>
                          <a:spcPts val="0"/>
                        </a:spcBef>
                        <a:spcAft>
                          <a:spcPts val="0"/>
                        </a:spcAft>
                        <a:buNone/>
                      </a:pPr>
                      <a:r>
                        <a:rPr lang="en-GB" sz="800"/>
                        <a:t>22</a:t>
                      </a:r>
                      <a:r>
                        <a:rPr lang="en-GB" sz="800"/>
                        <a:t>:6e:bf:d8:97:fc</a:t>
                      </a:r>
                      <a:endParaRPr sz="800"/>
                    </a:p>
                  </a:txBody>
                  <a:tcPr marT="36000" marB="36000" marR="91425" marL="91425">
                    <a:lnB cap="flat" cmpd="sng" w="9525">
                      <a:solidFill>
                        <a:srgbClr val="9FC5E8"/>
                      </a:solidFill>
                      <a:prstDash val="solid"/>
                      <a:round/>
                      <a:headEnd len="sm" w="sm" type="none"/>
                      <a:tailEnd len="sm" w="sm" type="none"/>
                    </a:lnB>
                    <a:solidFill>
                      <a:srgbClr val="F9CB9C"/>
                    </a:solidFill>
                  </a:tcPr>
                </a:tc>
                <a:tc>
                  <a:txBody>
                    <a:bodyPr>
                      <a:noAutofit/>
                    </a:bodyPr>
                    <a:lstStyle/>
                    <a:p>
                      <a:pPr indent="0" lvl="0" marL="0" rtl="0" algn="ctr">
                        <a:spcBef>
                          <a:spcPts val="0"/>
                        </a:spcBef>
                        <a:spcAft>
                          <a:spcPts val="0"/>
                        </a:spcAft>
                        <a:buNone/>
                      </a:pPr>
                      <a:r>
                        <a:rPr lang="en-GB" sz="800"/>
                        <a:t>-51</a:t>
                      </a:r>
                      <a:endParaRPr sz="800"/>
                    </a:p>
                  </a:txBody>
                  <a:tcPr marT="36000" marB="36000" marR="91425" marL="91425">
                    <a:lnB cap="flat" cmpd="sng" w="9525">
                      <a:solidFill>
                        <a:srgbClr val="9FC5E8"/>
                      </a:solidFill>
                      <a:prstDash val="solid"/>
                      <a:round/>
                      <a:headEnd len="sm" w="sm" type="none"/>
                      <a:tailEnd len="sm" w="sm" type="none"/>
                    </a:lnB>
                    <a:solidFill>
                      <a:srgbClr val="F9CB9C"/>
                    </a:solidFill>
                  </a:tcPr>
                </a:tc>
              </a:tr>
              <a:tr h="197300">
                <a:tc>
                  <a:txBody>
                    <a:bodyPr>
                      <a:noAutofit/>
                    </a:bodyPr>
                    <a:lstStyle/>
                    <a:p>
                      <a:pPr indent="0" lvl="0" marL="0" rtl="0" algn="ctr">
                        <a:spcBef>
                          <a:spcPts val="0"/>
                        </a:spcBef>
                        <a:spcAft>
                          <a:spcPts val="0"/>
                        </a:spcAft>
                        <a:buNone/>
                      </a:pPr>
                      <a:r>
                        <a:rPr lang="en-GB" sz="800"/>
                        <a:t>7d</a:t>
                      </a:r>
                      <a:r>
                        <a:rPr lang="en-GB" sz="800"/>
                        <a:t>:8a:38:df:6c:a3</a:t>
                      </a:r>
                      <a:endParaRPr sz="800"/>
                    </a:p>
                  </a:txBody>
                  <a:tcPr marT="36000" marB="3600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F6B26B"/>
                    </a:solidFill>
                  </a:tcPr>
                </a:tc>
                <a:tc>
                  <a:txBody>
                    <a:bodyPr>
                      <a:noAutofit/>
                    </a:bodyPr>
                    <a:lstStyle/>
                    <a:p>
                      <a:pPr indent="0" lvl="0" marL="0" rtl="0" algn="ctr">
                        <a:spcBef>
                          <a:spcPts val="0"/>
                        </a:spcBef>
                        <a:spcAft>
                          <a:spcPts val="0"/>
                        </a:spcAft>
                        <a:buNone/>
                      </a:pPr>
                      <a:r>
                        <a:rPr lang="en-GB" sz="800"/>
                        <a:t>-55</a:t>
                      </a:r>
                      <a:endParaRPr sz="800"/>
                    </a:p>
                  </a:txBody>
                  <a:tcPr marT="36000" marB="3600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F6B26B"/>
                    </a:solidFill>
                  </a:tcPr>
                </a:tc>
              </a:tr>
              <a:tr h="197300">
                <a:tc>
                  <a:txBody>
                    <a:bodyPr>
                      <a:noAutofit/>
                    </a:bodyPr>
                    <a:lstStyle/>
                    <a:p>
                      <a:pPr indent="0" lvl="0" marL="0" rtl="0" algn="ctr">
                        <a:spcBef>
                          <a:spcPts val="0"/>
                        </a:spcBef>
                        <a:spcAft>
                          <a:spcPts val="0"/>
                        </a:spcAft>
                        <a:buNone/>
                      </a:pPr>
                      <a:r>
                        <a:rPr lang="en-GB" sz="800"/>
                        <a:t>d9</a:t>
                      </a:r>
                      <a:r>
                        <a:rPr lang="en-GB" sz="800"/>
                        <a:t>:a3:95:88:18:32</a:t>
                      </a:r>
                      <a:endParaRPr sz="800"/>
                    </a:p>
                  </a:txBody>
                  <a:tcPr marT="36000" marB="36000" marR="91425" marL="91425">
                    <a:lnT cap="flat" cmpd="sng" w="9525">
                      <a:solidFill>
                        <a:srgbClr val="9FC5E8"/>
                      </a:solidFill>
                      <a:prstDash val="solid"/>
                      <a:round/>
                      <a:headEnd len="sm" w="sm" type="none"/>
                      <a:tailEnd len="sm" w="sm" type="none"/>
                    </a:lnT>
                    <a:solidFill>
                      <a:srgbClr val="F9CB9C"/>
                    </a:solidFill>
                  </a:tcPr>
                </a:tc>
                <a:tc>
                  <a:txBody>
                    <a:bodyPr>
                      <a:noAutofit/>
                    </a:bodyPr>
                    <a:lstStyle/>
                    <a:p>
                      <a:pPr indent="0" lvl="0" marL="0" rtl="0" algn="ctr">
                        <a:spcBef>
                          <a:spcPts val="0"/>
                        </a:spcBef>
                        <a:spcAft>
                          <a:spcPts val="0"/>
                        </a:spcAft>
                        <a:buNone/>
                      </a:pPr>
                      <a:r>
                        <a:rPr lang="en-GB" sz="800"/>
                        <a:t>-59</a:t>
                      </a:r>
                      <a:endParaRPr sz="800"/>
                    </a:p>
                  </a:txBody>
                  <a:tcPr marT="36000" marB="36000" marR="91425" marL="91425">
                    <a:lnT cap="flat" cmpd="sng" w="9525">
                      <a:solidFill>
                        <a:srgbClr val="9FC5E8"/>
                      </a:solidFill>
                      <a:prstDash val="solid"/>
                      <a:round/>
                      <a:headEnd len="sm" w="sm" type="none"/>
                      <a:tailEnd len="sm" w="sm" type="none"/>
                    </a:lnT>
                    <a:solidFill>
                      <a:srgbClr val="F9CB9C"/>
                    </a:solidFill>
                  </a:tcPr>
                </a:tc>
              </a:tr>
              <a:tr h="197300">
                <a:tc>
                  <a:txBody>
                    <a:bodyPr>
                      <a:noAutofit/>
                    </a:bodyPr>
                    <a:lstStyle/>
                    <a:p>
                      <a:pPr indent="0" lvl="0" marL="0" rtl="0" algn="ctr">
                        <a:spcBef>
                          <a:spcPts val="0"/>
                        </a:spcBef>
                        <a:spcAft>
                          <a:spcPts val="0"/>
                        </a:spcAft>
                        <a:buNone/>
                      </a:pPr>
                      <a:r>
                        <a:rPr lang="en-GB" sz="800"/>
                        <a:t>cb</a:t>
                      </a:r>
                      <a:r>
                        <a:rPr lang="en-GB" sz="800"/>
                        <a:t>:8f:27:0a:7d:b8</a:t>
                      </a:r>
                      <a:endParaRPr sz="800"/>
                    </a:p>
                  </a:txBody>
                  <a:tcPr marT="36000" marB="36000" marR="91425" marL="91425">
                    <a:solidFill>
                      <a:srgbClr val="F6B26B"/>
                    </a:solidFill>
                  </a:tcPr>
                </a:tc>
                <a:tc>
                  <a:txBody>
                    <a:bodyPr>
                      <a:noAutofit/>
                    </a:bodyPr>
                    <a:lstStyle/>
                    <a:p>
                      <a:pPr indent="0" lvl="0" marL="0" rtl="0" algn="ctr">
                        <a:spcBef>
                          <a:spcPts val="0"/>
                        </a:spcBef>
                        <a:spcAft>
                          <a:spcPts val="0"/>
                        </a:spcAft>
                        <a:buNone/>
                      </a:pPr>
                      <a:r>
                        <a:rPr lang="en-GB" sz="800"/>
                        <a:t>-67</a:t>
                      </a:r>
                      <a:endParaRPr sz="800"/>
                    </a:p>
                  </a:txBody>
                  <a:tcPr marT="36000" marB="36000" marR="91425" marL="91425">
                    <a:solidFill>
                      <a:srgbClr val="F6B26B"/>
                    </a:solidFill>
                  </a:tcPr>
                </a:tc>
              </a:tr>
              <a:tr h="311950">
                <a:tc>
                  <a:txBody>
                    <a:bodyPr>
                      <a:noAutofit/>
                    </a:bodyPr>
                    <a:lstStyle/>
                    <a:p>
                      <a:pPr indent="0" lvl="0" marL="0" rtl="0" algn="ctr">
                        <a:spcBef>
                          <a:spcPts val="0"/>
                        </a:spcBef>
                        <a:spcAft>
                          <a:spcPts val="0"/>
                        </a:spcAft>
                        <a:buNone/>
                      </a:pPr>
                      <a:r>
                        <a:rPr lang="en-GB" sz="800"/>
                        <a:t>55</a:t>
                      </a:r>
                      <a:r>
                        <a:rPr lang="en-GB" sz="800"/>
                        <a:t>:3b:77:fb:2f:5e</a:t>
                      </a:r>
                      <a:endParaRPr sz="800"/>
                    </a:p>
                  </a:txBody>
                  <a:tcPr marT="36000" marB="36000" marR="91425" marL="91425">
                    <a:solidFill>
                      <a:srgbClr val="F9CB9C"/>
                    </a:solidFill>
                  </a:tcPr>
                </a:tc>
                <a:tc>
                  <a:txBody>
                    <a:bodyPr>
                      <a:noAutofit/>
                    </a:bodyPr>
                    <a:lstStyle/>
                    <a:p>
                      <a:pPr indent="0" lvl="0" marL="0" rtl="0" algn="ctr">
                        <a:spcBef>
                          <a:spcPts val="0"/>
                        </a:spcBef>
                        <a:spcAft>
                          <a:spcPts val="0"/>
                        </a:spcAft>
                        <a:buNone/>
                      </a:pPr>
                      <a:r>
                        <a:rPr lang="en-GB" sz="800"/>
                        <a:t>-70</a:t>
                      </a:r>
                      <a:endParaRPr sz="800"/>
                    </a:p>
                    <a:p>
                      <a:pPr indent="0" lvl="0" marL="0" rtl="0" algn="ctr">
                        <a:spcBef>
                          <a:spcPts val="0"/>
                        </a:spcBef>
                        <a:spcAft>
                          <a:spcPts val="0"/>
                        </a:spcAft>
                        <a:buNone/>
                      </a:pPr>
                      <a:r>
                        <a:t/>
                      </a:r>
                      <a:endParaRPr sz="800"/>
                    </a:p>
                  </a:txBody>
                  <a:tcPr marT="36000" marB="36000" marR="91425" marL="91425">
                    <a:solidFill>
                      <a:srgbClr val="F9CB9C"/>
                    </a:solidFill>
                  </a:tcPr>
                </a:tc>
              </a:tr>
            </a:tbl>
          </a:graphicData>
        </a:graphic>
      </p:graphicFrame>
      <p:graphicFrame>
        <p:nvGraphicFramePr>
          <p:cNvPr id="269" name="Google Shape;269;p37"/>
          <p:cNvGraphicFramePr/>
          <p:nvPr/>
        </p:nvGraphicFramePr>
        <p:xfrm>
          <a:off x="5921575" y="3540775"/>
          <a:ext cx="3000000" cy="3000000"/>
        </p:xfrm>
        <a:graphic>
          <a:graphicData uri="http://schemas.openxmlformats.org/drawingml/2006/table">
            <a:tbl>
              <a:tblPr>
                <a:noFill/>
                <a:tableStyleId>{56C1340F-EEC5-45DC-B293-9564BE1E5B3C}</a:tableStyleId>
              </a:tblPr>
              <a:tblGrid>
                <a:gridCol w="1095875"/>
                <a:gridCol w="729225"/>
              </a:tblGrid>
              <a:tr h="266425">
                <a:tc>
                  <a:txBody>
                    <a:bodyPr>
                      <a:noAutofit/>
                    </a:bodyPr>
                    <a:lstStyle/>
                    <a:p>
                      <a:pPr indent="0" lvl="0" marL="0" rtl="0" algn="ctr">
                        <a:spcBef>
                          <a:spcPts val="0"/>
                        </a:spcBef>
                        <a:spcAft>
                          <a:spcPts val="0"/>
                        </a:spcAft>
                        <a:buNone/>
                      </a:pPr>
                      <a:r>
                        <a:rPr b="1" lang="en-GB" sz="800"/>
                        <a:t>BSSID </a:t>
                      </a:r>
                      <a:endParaRPr b="1" sz="800"/>
                    </a:p>
                  </a:txBody>
                  <a:tcPr marT="91425" marB="91425" marR="91425" marL="91425">
                    <a:solidFill>
                      <a:srgbClr val="9900FF"/>
                    </a:solidFill>
                  </a:tcPr>
                </a:tc>
                <a:tc>
                  <a:txBody>
                    <a:bodyPr>
                      <a:noAutofit/>
                    </a:bodyPr>
                    <a:lstStyle/>
                    <a:p>
                      <a:pPr indent="0" lvl="0" marL="0" rtl="0" algn="ctr">
                        <a:spcBef>
                          <a:spcPts val="0"/>
                        </a:spcBef>
                        <a:spcAft>
                          <a:spcPts val="0"/>
                        </a:spcAft>
                        <a:buNone/>
                      </a:pPr>
                      <a:r>
                        <a:rPr b="1" lang="en-GB" sz="800"/>
                        <a:t>RSSI (dB)</a:t>
                      </a:r>
                      <a:endParaRPr b="1" sz="800"/>
                    </a:p>
                  </a:txBody>
                  <a:tcPr marT="91425" marB="91425" marR="91425" marL="91425">
                    <a:solidFill>
                      <a:srgbClr val="9900FF"/>
                    </a:solidFill>
                  </a:tcPr>
                </a:tc>
              </a:tr>
              <a:tr h="202175">
                <a:tc>
                  <a:txBody>
                    <a:bodyPr>
                      <a:noAutofit/>
                    </a:bodyPr>
                    <a:lstStyle/>
                    <a:p>
                      <a:pPr indent="0" lvl="0" marL="0" rtl="0" algn="ctr">
                        <a:spcBef>
                          <a:spcPts val="0"/>
                        </a:spcBef>
                        <a:spcAft>
                          <a:spcPts val="0"/>
                        </a:spcAft>
                        <a:buNone/>
                      </a:pPr>
                      <a:r>
                        <a:rPr lang="en-GB" sz="800"/>
                        <a:t>hf</a:t>
                      </a:r>
                      <a:r>
                        <a:rPr lang="en-GB" sz="800"/>
                        <a:t>:6e:bf:d8:97:fc</a:t>
                      </a:r>
                      <a:endParaRPr sz="800"/>
                    </a:p>
                  </a:txBody>
                  <a:tcPr marT="36000" marB="36000" marR="91425" marL="91425">
                    <a:lnB cap="flat" cmpd="sng" w="9525">
                      <a:solidFill>
                        <a:srgbClr val="9FC5E8"/>
                      </a:solidFill>
                      <a:prstDash val="solid"/>
                      <a:round/>
                      <a:headEnd len="sm" w="sm" type="none"/>
                      <a:tailEnd len="sm" w="sm" type="none"/>
                    </a:lnB>
                    <a:solidFill>
                      <a:srgbClr val="B4A7D6"/>
                    </a:solidFill>
                  </a:tcPr>
                </a:tc>
                <a:tc>
                  <a:txBody>
                    <a:bodyPr>
                      <a:noAutofit/>
                    </a:bodyPr>
                    <a:lstStyle/>
                    <a:p>
                      <a:pPr indent="0" lvl="0" marL="0" rtl="0" algn="ctr">
                        <a:spcBef>
                          <a:spcPts val="0"/>
                        </a:spcBef>
                        <a:spcAft>
                          <a:spcPts val="0"/>
                        </a:spcAft>
                        <a:buNone/>
                      </a:pPr>
                      <a:r>
                        <a:rPr lang="en-GB" sz="800"/>
                        <a:t>-42</a:t>
                      </a:r>
                      <a:endParaRPr sz="800"/>
                    </a:p>
                  </a:txBody>
                  <a:tcPr marT="36000" marB="36000" marR="91425" marL="91425">
                    <a:lnB cap="flat" cmpd="sng" w="9525">
                      <a:solidFill>
                        <a:srgbClr val="9FC5E8"/>
                      </a:solidFill>
                      <a:prstDash val="solid"/>
                      <a:round/>
                      <a:headEnd len="sm" w="sm" type="none"/>
                      <a:tailEnd len="sm" w="sm" type="none"/>
                    </a:lnB>
                    <a:solidFill>
                      <a:srgbClr val="B4A7D6"/>
                    </a:solidFill>
                  </a:tcPr>
                </a:tc>
              </a:tr>
              <a:tr h="202175">
                <a:tc>
                  <a:txBody>
                    <a:bodyPr>
                      <a:noAutofit/>
                    </a:bodyPr>
                    <a:lstStyle/>
                    <a:p>
                      <a:pPr indent="0" lvl="0" marL="0" rtl="0" algn="ctr">
                        <a:spcBef>
                          <a:spcPts val="0"/>
                        </a:spcBef>
                        <a:spcAft>
                          <a:spcPts val="0"/>
                        </a:spcAft>
                        <a:buNone/>
                      </a:pPr>
                      <a:r>
                        <a:rPr lang="en-GB" sz="800"/>
                        <a:t>8a</a:t>
                      </a:r>
                      <a:r>
                        <a:rPr lang="en-GB" sz="800"/>
                        <a:t>:8a:38:df:6c:a3</a:t>
                      </a:r>
                      <a:endParaRPr sz="800"/>
                    </a:p>
                  </a:txBody>
                  <a:tcPr marT="36000" marB="3600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8E7CC3"/>
                    </a:solidFill>
                  </a:tcPr>
                </a:tc>
                <a:tc>
                  <a:txBody>
                    <a:bodyPr>
                      <a:noAutofit/>
                    </a:bodyPr>
                    <a:lstStyle/>
                    <a:p>
                      <a:pPr indent="0" lvl="0" marL="0" rtl="0" algn="ctr">
                        <a:spcBef>
                          <a:spcPts val="0"/>
                        </a:spcBef>
                        <a:spcAft>
                          <a:spcPts val="0"/>
                        </a:spcAft>
                        <a:buNone/>
                      </a:pPr>
                      <a:r>
                        <a:rPr lang="en-GB" sz="800"/>
                        <a:t>-57</a:t>
                      </a:r>
                      <a:endParaRPr sz="800"/>
                    </a:p>
                  </a:txBody>
                  <a:tcPr marT="36000" marB="36000"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8E7CC3"/>
                    </a:solidFill>
                  </a:tcPr>
                </a:tc>
              </a:tr>
              <a:tr h="202175">
                <a:tc>
                  <a:txBody>
                    <a:bodyPr>
                      <a:noAutofit/>
                    </a:bodyPr>
                    <a:lstStyle/>
                    <a:p>
                      <a:pPr indent="0" lvl="0" marL="0" rtl="0" algn="ctr">
                        <a:spcBef>
                          <a:spcPts val="0"/>
                        </a:spcBef>
                        <a:spcAft>
                          <a:spcPts val="0"/>
                        </a:spcAft>
                        <a:buNone/>
                      </a:pPr>
                      <a:r>
                        <a:rPr lang="en-GB" sz="800"/>
                        <a:t>7e</a:t>
                      </a:r>
                      <a:r>
                        <a:rPr lang="en-GB" sz="800"/>
                        <a:t>:a3:95:88:18:32</a:t>
                      </a:r>
                      <a:endParaRPr sz="800"/>
                    </a:p>
                  </a:txBody>
                  <a:tcPr marT="36000" marB="36000" marR="91425" marL="91425">
                    <a:lnT cap="flat" cmpd="sng" w="9525">
                      <a:solidFill>
                        <a:srgbClr val="9FC5E8"/>
                      </a:solidFill>
                      <a:prstDash val="solid"/>
                      <a:round/>
                      <a:headEnd len="sm" w="sm" type="none"/>
                      <a:tailEnd len="sm" w="sm" type="none"/>
                    </a:lnT>
                    <a:solidFill>
                      <a:srgbClr val="B4A7D6"/>
                    </a:solidFill>
                  </a:tcPr>
                </a:tc>
                <a:tc>
                  <a:txBody>
                    <a:bodyPr>
                      <a:noAutofit/>
                    </a:bodyPr>
                    <a:lstStyle/>
                    <a:p>
                      <a:pPr indent="0" lvl="0" marL="0" rtl="0" algn="ctr">
                        <a:spcBef>
                          <a:spcPts val="0"/>
                        </a:spcBef>
                        <a:spcAft>
                          <a:spcPts val="0"/>
                        </a:spcAft>
                        <a:buNone/>
                      </a:pPr>
                      <a:r>
                        <a:rPr lang="en-GB" sz="800"/>
                        <a:t>-59</a:t>
                      </a:r>
                      <a:endParaRPr sz="800"/>
                    </a:p>
                  </a:txBody>
                  <a:tcPr marT="36000" marB="36000" marR="91425" marL="91425">
                    <a:lnT cap="flat" cmpd="sng" w="9525">
                      <a:solidFill>
                        <a:srgbClr val="9FC5E8"/>
                      </a:solidFill>
                      <a:prstDash val="solid"/>
                      <a:round/>
                      <a:headEnd len="sm" w="sm" type="none"/>
                      <a:tailEnd len="sm" w="sm" type="none"/>
                    </a:lnT>
                    <a:solidFill>
                      <a:srgbClr val="B4A7D6"/>
                    </a:solidFill>
                  </a:tcPr>
                </a:tc>
              </a:tr>
              <a:tr h="202175">
                <a:tc>
                  <a:txBody>
                    <a:bodyPr>
                      <a:noAutofit/>
                    </a:bodyPr>
                    <a:lstStyle/>
                    <a:p>
                      <a:pPr indent="0" lvl="0" marL="0" rtl="0" algn="ctr">
                        <a:spcBef>
                          <a:spcPts val="0"/>
                        </a:spcBef>
                        <a:spcAft>
                          <a:spcPts val="0"/>
                        </a:spcAft>
                        <a:buNone/>
                      </a:pPr>
                      <a:r>
                        <a:rPr lang="en-GB" sz="800"/>
                        <a:t>87</a:t>
                      </a:r>
                      <a:r>
                        <a:rPr lang="en-GB" sz="800"/>
                        <a:t>:8f:27:0a:7d:b8</a:t>
                      </a:r>
                      <a:endParaRPr sz="800"/>
                    </a:p>
                  </a:txBody>
                  <a:tcPr marT="36000" marB="36000" marR="91425" marL="91425">
                    <a:solidFill>
                      <a:srgbClr val="8E7CC3"/>
                    </a:solidFill>
                  </a:tcPr>
                </a:tc>
                <a:tc>
                  <a:txBody>
                    <a:bodyPr>
                      <a:noAutofit/>
                    </a:bodyPr>
                    <a:lstStyle/>
                    <a:p>
                      <a:pPr indent="0" lvl="0" marL="0" rtl="0" algn="ctr">
                        <a:spcBef>
                          <a:spcPts val="0"/>
                        </a:spcBef>
                        <a:spcAft>
                          <a:spcPts val="0"/>
                        </a:spcAft>
                        <a:buNone/>
                      </a:pPr>
                      <a:r>
                        <a:rPr lang="en-GB" sz="800"/>
                        <a:t>-62</a:t>
                      </a:r>
                      <a:endParaRPr sz="800"/>
                    </a:p>
                  </a:txBody>
                  <a:tcPr marT="36000" marB="36000" marR="91425" marL="91425">
                    <a:solidFill>
                      <a:srgbClr val="8E7CC3"/>
                    </a:solidFill>
                  </a:tcPr>
                </a:tc>
              </a:tr>
              <a:tr h="202175">
                <a:tc>
                  <a:txBody>
                    <a:bodyPr>
                      <a:noAutofit/>
                    </a:bodyPr>
                    <a:lstStyle/>
                    <a:p>
                      <a:pPr indent="0" lvl="0" marL="0" rtl="0" algn="ctr">
                        <a:spcBef>
                          <a:spcPts val="0"/>
                        </a:spcBef>
                        <a:spcAft>
                          <a:spcPts val="0"/>
                        </a:spcAft>
                        <a:buNone/>
                      </a:pPr>
                      <a:r>
                        <a:rPr lang="en-GB" sz="800"/>
                        <a:t>ca</a:t>
                      </a:r>
                      <a:r>
                        <a:rPr lang="en-GB" sz="800"/>
                        <a:t>:3b:77:fb:2f:5e</a:t>
                      </a:r>
                      <a:endParaRPr sz="800"/>
                    </a:p>
                  </a:txBody>
                  <a:tcPr marT="36000" marB="36000" marR="91425" marL="91425">
                    <a:solidFill>
                      <a:srgbClr val="B4A7D6"/>
                    </a:solidFill>
                  </a:tcPr>
                </a:tc>
                <a:tc>
                  <a:txBody>
                    <a:bodyPr>
                      <a:noAutofit/>
                    </a:bodyPr>
                    <a:lstStyle/>
                    <a:p>
                      <a:pPr indent="0" lvl="0" marL="0" rtl="0" algn="ctr">
                        <a:spcBef>
                          <a:spcPts val="0"/>
                        </a:spcBef>
                        <a:spcAft>
                          <a:spcPts val="0"/>
                        </a:spcAft>
                        <a:buNone/>
                      </a:pPr>
                      <a:r>
                        <a:rPr lang="en-GB" sz="800"/>
                        <a:t>-69</a:t>
                      </a:r>
                      <a:endParaRPr sz="800"/>
                    </a:p>
                  </a:txBody>
                  <a:tcPr marT="36000" marB="36000" marR="91425" marL="91425">
                    <a:solidFill>
                      <a:srgbClr val="B4A7D6"/>
                    </a:solidFill>
                  </a:tcPr>
                </a:tc>
              </a:tr>
            </a:tbl>
          </a:graphicData>
        </a:graphic>
      </p:graphicFrame>
      <p:cxnSp>
        <p:nvCxnSpPr>
          <p:cNvPr id="270" name="Google Shape;270;p37"/>
          <p:cNvCxnSpPr/>
          <p:nvPr/>
        </p:nvCxnSpPr>
        <p:spPr>
          <a:xfrm>
            <a:off x="1709675" y="1522150"/>
            <a:ext cx="705900" cy="275700"/>
          </a:xfrm>
          <a:prstGeom prst="straightConnector1">
            <a:avLst/>
          </a:prstGeom>
          <a:noFill/>
          <a:ln cap="flat" cmpd="sng" w="19050">
            <a:solidFill>
              <a:srgbClr val="0000FF"/>
            </a:solidFill>
            <a:prstDash val="solid"/>
            <a:round/>
            <a:headEnd len="med" w="med" type="none"/>
            <a:tailEnd len="med" w="med" type="triangle"/>
          </a:ln>
        </p:spPr>
      </p:cxnSp>
      <p:cxnSp>
        <p:nvCxnSpPr>
          <p:cNvPr id="271" name="Google Shape;271;p37"/>
          <p:cNvCxnSpPr/>
          <p:nvPr/>
        </p:nvCxnSpPr>
        <p:spPr>
          <a:xfrm>
            <a:off x="5100150" y="1445950"/>
            <a:ext cx="359700" cy="397200"/>
          </a:xfrm>
          <a:prstGeom prst="straightConnector1">
            <a:avLst/>
          </a:prstGeom>
          <a:noFill/>
          <a:ln cap="flat" cmpd="sng" w="19050">
            <a:solidFill>
              <a:srgbClr val="6AA84F"/>
            </a:solidFill>
            <a:prstDash val="solid"/>
            <a:round/>
            <a:headEnd len="med" w="med" type="none"/>
            <a:tailEnd len="med" w="med" type="triangle"/>
          </a:ln>
        </p:spPr>
      </p:cxnSp>
      <p:cxnSp>
        <p:nvCxnSpPr>
          <p:cNvPr id="272" name="Google Shape;272;p37"/>
          <p:cNvCxnSpPr/>
          <p:nvPr/>
        </p:nvCxnSpPr>
        <p:spPr>
          <a:xfrm flipH="1" rot="10800000">
            <a:off x="1985425" y="4257875"/>
            <a:ext cx="650700" cy="10800"/>
          </a:xfrm>
          <a:prstGeom prst="straightConnector1">
            <a:avLst/>
          </a:prstGeom>
          <a:noFill/>
          <a:ln cap="flat" cmpd="sng" w="19050">
            <a:solidFill>
              <a:srgbClr val="FF9900"/>
            </a:solidFill>
            <a:prstDash val="solid"/>
            <a:round/>
            <a:headEnd len="med" w="med" type="none"/>
            <a:tailEnd len="med" w="med" type="triangle"/>
          </a:ln>
        </p:spPr>
      </p:cxnSp>
      <p:cxnSp>
        <p:nvCxnSpPr>
          <p:cNvPr id="273" name="Google Shape;273;p37"/>
          <p:cNvCxnSpPr/>
          <p:nvPr/>
        </p:nvCxnSpPr>
        <p:spPr>
          <a:xfrm rot="10800000">
            <a:off x="5380275" y="3692900"/>
            <a:ext cx="531900" cy="112500"/>
          </a:xfrm>
          <a:prstGeom prst="straightConnector1">
            <a:avLst/>
          </a:prstGeom>
          <a:noFill/>
          <a:ln cap="flat" cmpd="sng" w="19050">
            <a:solidFill>
              <a:srgbClr val="9900FF"/>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8"/>
          <p:cNvSpPr txBox="1"/>
          <p:nvPr>
            <p:ph type="ctrTitle"/>
          </p:nvPr>
        </p:nvSpPr>
        <p:spPr>
          <a:xfrm>
            <a:off x="368650" y="319950"/>
            <a:ext cx="8520600" cy="8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Hardware</a:t>
            </a:r>
            <a:endParaRPr>
              <a:solidFill>
                <a:srgbClr val="FFFFFF"/>
              </a:solidFill>
            </a:endParaRPr>
          </a:p>
        </p:txBody>
      </p:sp>
      <p:pic>
        <p:nvPicPr>
          <p:cNvPr id="279" name="Google Shape;279;p38"/>
          <p:cNvPicPr preferRelativeResize="0"/>
          <p:nvPr/>
        </p:nvPicPr>
        <p:blipFill>
          <a:blip r:embed="rId3">
            <a:alphaModFix/>
          </a:blip>
          <a:stretch>
            <a:fillRect/>
          </a:stretch>
        </p:blipFill>
        <p:spPr>
          <a:xfrm>
            <a:off x="2337425" y="1165950"/>
            <a:ext cx="4469150" cy="3625700"/>
          </a:xfrm>
          <a:prstGeom prst="rect">
            <a:avLst/>
          </a:prstGeom>
          <a:noFill/>
          <a:ln>
            <a:noFill/>
          </a:ln>
        </p:spPr>
      </p:pic>
      <p:sp>
        <p:nvSpPr>
          <p:cNvPr id="280" name="Google Shape;280;p38"/>
          <p:cNvSpPr/>
          <p:nvPr/>
        </p:nvSpPr>
        <p:spPr>
          <a:xfrm rot="-10155348">
            <a:off x="4028751" y="2951709"/>
            <a:ext cx="1995278" cy="1629875"/>
          </a:xfrm>
          <a:custGeom>
            <a:rect b="b" l="l" r="r" t="t"/>
            <a:pathLst>
              <a:path extrusionOk="0" h="62471" w="51253">
                <a:moveTo>
                  <a:pt x="50700" y="61053"/>
                </a:moveTo>
                <a:cubicBezTo>
                  <a:pt x="54812" y="54600"/>
                  <a:pt x="33618" y="3987"/>
                  <a:pt x="25267" y="318"/>
                </a:cubicBezTo>
                <a:cubicBezTo>
                  <a:pt x="16916" y="-3351"/>
                  <a:pt x="-3646" y="28915"/>
                  <a:pt x="593" y="39037"/>
                </a:cubicBezTo>
                <a:cubicBezTo>
                  <a:pt x="4832" y="49160"/>
                  <a:pt x="46588" y="67506"/>
                  <a:pt x="50700" y="61053"/>
                </a:cubicBezTo>
                <a:close/>
              </a:path>
            </a:pathLst>
          </a:custGeom>
          <a:noFill/>
          <a:ln cap="flat" cmpd="sng" w="28575">
            <a:solidFill>
              <a:srgbClr val="FF0000"/>
            </a:solidFill>
            <a:prstDash val="dash"/>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1000"/>
                                        <p:tgtEl>
                                          <p:spTgt spid="280"/>
                                        </p:tgtEl>
                                        <p:attrNameLst>
                                          <p:attrName>ppt_w</p:attrName>
                                        </p:attrNameLst>
                                      </p:cBhvr>
                                      <p:tavLst>
                                        <p:tav fmla="" tm="0">
                                          <p:val>
                                            <p:strVal val="0"/>
                                          </p:val>
                                        </p:tav>
                                        <p:tav fmla="" tm="100000">
                                          <p:val>
                                            <p:strVal val="#ppt_w"/>
                                          </p:val>
                                        </p:tav>
                                      </p:tavLst>
                                    </p:anim>
                                    <p:anim calcmode="lin" valueType="num">
                                      <p:cBhvr additive="base">
                                        <p:cTn dur="1000"/>
                                        <p:tgtEl>
                                          <p:spTgt spid="2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7072775" y="20917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Hardware</a:t>
            </a:r>
            <a:endParaRPr>
              <a:solidFill>
                <a:srgbClr val="FFFFFF"/>
              </a:solidFill>
            </a:endParaRPr>
          </a:p>
        </p:txBody>
      </p:sp>
      <p:pic>
        <p:nvPicPr>
          <p:cNvPr id="286" name="Google Shape;286;p39"/>
          <p:cNvPicPr preferRelativeResize="0"/>
          <p:nvPr/>
        </p:nvPicPr>
        <p:blipFill>
          <a:blip r:embed="rId3">
            <a:alphaModFix/>
          </a:blip>
          <a:stretch>
            <a:fillRect/>
          </a:stretch>
        </p:blipFill>
        <p:spPr>
          <a:xfrm>
            <a:off x="361175" y="513975"/>
            <a:ext cx="2231974" cy="1328025"/>
          </a:xfrm>
          <a:prstGeom prst="rect">
            <a:avLst/>
          </a:prstGeom>
          <a:noFill/>
          <a:ln>
            <a:noFill/>
          </a:ln>
        </p:spPr>
      </p:pic>
      <p:sp>
        <p:nvSpPr>
          <p:cNvPr id="287" name="Google Shape;287;p39"/>
          <p:cNvSpPr txBox="1"/>
          <p:nvPr/>
        </p:nvSpPr>
        <p:spPr>
          <a:xfrm>
            <a:off x="275225" y="48575"/>
            <a:ext cx="22965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Lopy 4</a:t>
            </a:r>
            <a:endParaRPr b="1"/>
          </a:p>
        </p:txBody>
      </p:sp>
      <p:pic>
        <p:nvPicPr>
          <p:cNvPr id="288" name="Google Shape;288;p39"/>
          <p:cNvPicPr preferRelativeResize="0"/>
          <p:nvPr/>
        </p:nvPicPr>
        <p:blipFill rotWithShape="1">
          <a:blip r:embed="rId4">
            <a:alphaModFix/>
          </a:blip>
          <a:srcRect b="0" l="16401" r="18358" t="0"/>
          <a:stretch/>
        </p:blipFill>
        <p:spPr>
          <a:xfrm rot="-5400000">
            <a:off x="4451025" y="-94800"/>
            <a:ext cx="1660725" cy="2545550"/>
          </a:xfrm>
          <a:prstGeom prst="rect">
            <a:avLst/>
          </a:prstGeom>
          <a:noFill/>
          <a:ln>
            <a:noFill/>
          </a:ln>
        </p:spPr>
      </p:pic>
      <p:sp>
        <p:nvSpPr>
          <p:cNvPr id="289" name="Google Shape;289;p39"/>
          <p:cNvSpPr txBox="1"/>
          <p:nvPr/>
        </p:nvSpPr>
        <p:spPr>
          <a:xfrm>
            <a:off x="4095200" y="48575"/>
            <a:ext cx="22965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Pytrack</a:t>
            </a:r>
            <a:endParaRPr b="1"/>
          </a:p>
        </p:txBody>
      </p:sp>
      <p:sp>
        <p:nvSpPr>
          <p:cNvPr id="290" name="Google Shape;290;p39"/>
          <p:cNvSpPr/>
          <p:nvPr/>
        </p:nvSpPr>
        <p:spPr>
          <a:xfrm>
            <a:off x="3150650" y="869588"/>
            <a:ext cx="616800" cy="616800"/>
          </a:xfrm>
          <a:prstGeom prst="mathPlus">
            <a:avLst>
              <a:gd fmla="val 23520" name="adj1"/>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39"/>
          <p:cNvPicPr preferRelativeResize="0"/>
          <p:nvPr/>
        </p:nvPicPr>
        <p:blipFill>
          <a:blip r:embed="rId5">
            <a:alphaModFix/>
          </a:blip>
          <a:stretch>
            <a:fillRect/>
          </a:stretch>
        </p:blipFill>
        <p:spPr>
          <a:xfrm>
            <a:off x="1" y="2271224"/>
            <a:ext cx="711892" cy="578751"/>
          </a:xfrm>
          <a:prstGeom prst="rect">
            <a:avLst/>
          </a:prstGeom>
          <a:noFill/>
          <a:ln>
            <a:noFill/>
          </a:ln>
        </p:spPr>
      </p:pic>
      <p:pic>
        <p:nvPicPr>
          <p:cNvPr id="292" name="Google Shape;292;p39"/>
          <p:cNvPicPr preferRelativeResize="0"/>
          <p:nvPr/>
        </p:nvPicPr>
        <p:blipFill>
          <a:blip r:embed="rId6">
            <a:alphaModFix/>
          </a:blip>
          <a:stretch>
            <a:fillRect/>
          </a:stretch>
        </p:blipFill>
        <p:spPr>
          <a:xfrm>
            <a:off x="711897" y="2327803"/>
            <a:ext cx="441652" cy="616800"/>
          </a:xfrm>
          <a:prstGeom prst="rect">
            <a:avLst/>
          </a:prstGeom>
          <a:noFill/>
          <a:ln>
            <a:noFill/>
          </a:ln>
        </p:spPr>
      </p:pic>
      <p:pic>
        <p:nvPicPr>
          <p:cNvPr id="293" name="Google Shape;293;p39"/>
          <p:cNvPicPr preferRelativeResize="0"/>
          <p:nvPr/>
        </p:nvPicPr>
        <p:blipFill>
          <a:blip r:embed="rId7">
            <a:alphaModFix/>
          </a:blip>
          <a:stretch>
            <a:fillRect/>
          </a:stretch>
        </p:blipFill>
        <p:spPr>
          <a:xfrm>
            <a:off x="1192370" y="2346820"/>
            <a:ext cx="926000" cy="578750"/>
          </a:xfrm>
          <a:prstGeom prst="rect">
            <a:avLst/>
          </a:prstGeom>
          <a:noFill/>
          <a:ln>
            <a:noFill/>
          </a:ln>
        </p:spPr>
      </p:pic>
      <p:pic>
        <p:nvPicPr>
          <p:cNvPr id="294" name="Google Shape;294;p39"/>
          <p:cNvPicPr preferRelativeResize="0"/>
          <p:nvPr/>
        </p:nvPicPr>
        <p:blipFill rotWithShape="1">
          <a:blip r:embed="rId8">
            <a:alphaModFix/>
          </a:blip>
          <a:srcRect b="17499" l="23332" r="22645" t="15633"/>
          <a:stretch/>
        </p:blipFill>
        <p:spPr>
          <a:xfrm>
            <a:off x="2118375" y="2213750"/>
            <a:ext cx="682649" cy="844900"/>
          </a:xfrm>
          <a:prstGeom prst="rect">
            <a:avLst/>
          </a:prstGeom>
          <a:noFill/>
          <a:ln>
            <a:noFill/>
          </a:ln>
        </p:spPr>
      </p:pic>
      <p:cxnSp>
        <p:nvCxnSpPr>
          <p:cNvPr id="295" name="Google Shape;295;p39"/>
          <p:cNvCxnSpPr/>
          <p:nvPr/>
        </p:nvCxnSpPr>
        <p:spPr>
          <a:xfrm>
            <a:off x="360625" y="2059300"/>
            <a:ext cx="2116200" cy="9600"/>
          </a:xfrm>
          <a:prstGeom prst="straightConnector1">
            <a:avLst/>
          </a:prstGeom>
          <a:noFill/>
          <a:ln cap="flat" cmpd="sng" w="19050">
            <a:solidFill>
              <a:srgbClr val="6AA84F"/>
            </a:solidFill>
            <a:prstDash val="dash"/>
            <a:round/>
            <a:headEnd len="med" w="med" type="none"/>
            <a:tailEnd len="med" w="med" type="none"/>
          </a:ln>
        </p:spPr>
      </p:cxnSp>
      <p:cxnSp>
        <p:nvCxnSpPr>
          <p:cNvPr id="296" name="Google Shape;296;p39"/>
          <p:cNvCxnSpPr>
            <a:endCxn id="291" idx="0"/>
          </p:cNvCxnSpPr>
          <p:nvPr/>
        </p:nvCxnSpPr>
        <p:spPr>
          <a:xfrm>
            <a:off x="351147" y="2068724"/>
            <a:ext cx="4800" cy="202500"/>
          </a:xfrm>
          <a:prstGeom prst="straightConnector1">
            <a:avLst/>
          </a:prstGeom>
          <a:noFill/>
          <a:ln cap="flat" cmpd="sng" w="19050">
            <a:solidFill>
              <a:srgbClr val="6AA84F"/>
            </a:solidFill>
            <a:prstDash val="dash"/>
            <a:round/>
            <a:headEnd len="med" w="med" type="none"/>
            <a:tailEnd len="med" w="med" type="none"/>
          </a:ln>
        </p:spPr>
      </p:cxnSp>
      <p:cxnSp>
        <p:nvCxnSpPr>
          <p:cNvPr id="297" name="Google Shape;297;p39"/>
          <p:cNvCxnSpPr/>
          <p:nvPr/>
        </p:nvCxnSpPr>
        <p:spPr>
          <a:xfrm>
            <a:off x="920525" y="2059300"/>
            <a:ext cx="5100" cy="211800"/>
          </a:xfrm>
          <a:prstGeom prst="straightConnector1">
            <a:avLst/>
          </a:prstGeom>
          <a:noFill/>
          <a:ln cap="flat" cmpd="sng" w="19050">
            <a:solidFill>
              <a:srgbClr val="6AA84F"/>
            </a:solidFill>
            <a:prstDash val="dash"/>
            <a:round/>
            <a:headEnd len="med" w="med" type="none"/>
            <a:tailEnd len="med" w="med" type="none"/>
          </a:ln>
        </p:spPr>
      </p:cxnSp>
      <p:cxnSp>
        <p:nvCxnSpPr>
          <p:cNvPr id="298" name="Google Shape;298;p39"/>
          <p:cNvCxnSpPr/>
          <p:nvPr/>
        </p:nvCxnSpPr>
        <p:spPr>
          <a:xfrm>
            <a:off x="1566375" y="2059300"/>
            <a:ext cx="5100" cy="211800"/>
          </a:xfrm>
          <a:prstGeom prst="straightConnector1">
            <a:avLst/>
          </a:prstGeom>
          <a:noFill/>
          <a:ln cap="flat" cmpd="sng" w="19050">
            <a:solidFill>
              <a:srgbClr val="6AA84F"/>
            </a:solidFill>
            <a:prstDash val="dash"/>
            <a:round/>
            <a:headEnd len="med" w="med" type="none"/>
            <a:tailEnd len="med" w="med" type="none"/>
          </a:ln>
        </p:spPr>
      </p:cxnSp>
      <p:cxnSp>
        <p:nvCxnSpPr>
          <p:cNvPr id="299" name="Google Shape;299;p39"/>
          <p:cNvCxnSpPr/>
          <p:nvPr/>
        </p:nvCxnSpPr>
        <p:spPr>
          <a:xfrm>
            <a:off x="2457150" y="2059300"/>
            <a:ext cx="5100" cy="211800"/>
          </a:xfrm>
          <a:prstGeom prst="straightConnector1">
            <a:avLst/>
          </a:prstGeom>
          <a:noFill/>
          <a:ln cap="flat" cmpd="sng" w="19050">
            <a:solidFill>
              <a:srgbClr val="6AA84F"/>
            </a:solidFill>
            <a:prstDash val="dash"/>
            <a:round/>
            <a:headEnd len="med" w="med" type="none"/>
            <a:tailEnd len="med" w="med" type="none"/>
          </a:ln>
        </p:spPr>
      </p:cxnSp>
      <p:cxnSp>
        <p:nvCxnSpPr>
          <p:cNvPr id="300" name="Google Shape;300;p39"/>
          <p:cNvCxnSpPr/>
          <p:nvPr/>
        </p:nvCxnSpPr>
        <p:spPr>
          <a:xfrm>
            <a:off x="1566375" y="1857100"/>
            <a:ext cx="5100" cy="211800"/>
          </a:xfrm>
          <a:prstGeom prst="straightConnector1">
            <a:avLst/>
          </a:prstGeom>
          <a:noFill/>
          <a:ln cap="flat" cmpd="sng" w="19050">
            <a:solidFill>
              <a:srgbClr val="6AA84F"/>
            </a:solidFill>
            <a:prstDash val="dash"/>
            <a:round/>
            <a:headEnd len="med" w="med" type="none"/>
            <a:tailEnd len="med" w="med" type="none"/>
          </a:ln>
        </p:spPr>
      </p:cxnSp>
      <p:pic>
        <p:nvPicPr>
          <p:cNvPr id="301" name="Google Shape;301;p39"/>
          <p:cNvPicPr preferRelativeResize="0"/>
          <p:nvPr/>
        </p:nvPicPr>
        <p:blipFill>
          <a:blip r:embed="rId9">
            <a:alphaModFix/>
          </a:blip>
          <a:stretch>
            <a:fillRect/>
          </a:stretch>
        </p:blipFill>
        <p:spPr>
          <a:xfrm>
            <a:off x="4902125" y="2230426"/>
            <a:ext cx="682650" cy="682650"/>
          </a:xfrm>
          <a:prstGeom prst="rect">
            <a:avLst/>
          </a:prstGeom>
          <a:noFill/>
          <a:ln>
            <a:noFill/>
          </a:ln>
        </p:spPr>
      </p:pic>
      <p:cxnSp>
        <p:nvCxnSpPr>
          <p:cNvPr id="302" name="Google Shape;302;p39"/>
          <p:cNvCxnSpPr/>
          <p:nvPr/>
        </p:nvCxnSpPr>
        <p:spPr>
          <a:xfrm>
            <a:off x="5240900" y="1981025"/>
            <a:ext cx="5100" cy="211800"/>
          </a:xfrm>
          <a:prstGeom prst="straightConnector1">
            <a:avLst/>
          </a:prstGeom>
          <a:noFill/>
          <a:ln cap="flat" cmpd="sng" w="19050">
            <a:solidFill>
              <a:srgbClr val="6AA84F"/>
            </a:solidFill>
            <a:prstDash val="dash"/>
            <a:round/>
            <a:headEnd len="med" w="med" type="none"/>
            <a:tailEnd len="med" w="med" type="none"/>
          </a:ln>
        </p:spPr>
      </p:cxnSp>
      <p:sp>
        <p:nvSpPr>
          <p:cNvPr id="303" name="Google Shape;303;p39"/>
          <p:cNvSpPr txBox="1"/>
          <p:nvPr/>
        </p:nvSpPr>
        <p:spPr>
          <a:xfrm>
            <a:off x="854075" y="3549200"/>
            <a:ext cx="5537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t>Mapping of the rooms:</a:t>
            </a:r>
            <a:endParaRPr b="1" sz="2400"/>
          </a:p>
          <a:p>
            <a:pPr indent="457200" lvl="0" marL="0" rtl="0" algn="l">
              <a:spcBef>
                <a:spcPts val="0"/>
              </a:spcBef>
              <a:spcAft>
                <a:spcPts val="0"/>
              </a:spcAft>
              <a:buNone/>
            </a:pPr>
            <a:r>
              <a:rPr b="1" lang="en-GB" sz="2400"/>
              <a:t>	Static</a:t>
            </a:r>
            <a:r>
              <a:rPr lang="en-GB" sz="2400"/>
              <a:t> mapping</a:t>
            </a:r>
            <a:endParaRPr sz="2400"/>
          </a:p>
          <a:p>
            <a:pPr indent="457200" lvl="0" marL="0" rtl="0" algn="l">
              <a:spcBef>
                <a:spcPts val="0"/>
              </a:spcBef>
              <a:spcAft>
                <a:spcPts val="0"/>
              </a:spcAft>
              <a:buNone/>
            </a:pPr>
            <a:r>
              <a:rPr lang="en-GB" sz="2400"/>
              <a:t>	</a:t>
            </a:r>
            <a:r>
              <a:rPr b="1" lang="en-GB" sz="2400"/>
              <a:t>Dynamic</a:t>
            </a:r>
            <a:r>
              <a:rPr lang="en-GB" sz="2400"/>
              <a:t> mapping</a:t>
            </a:r>
            <a:endParaRPr sz="2400"/>
          </a:p>
        </p:txBody>
      </p:sp>
      <p:cxnSp>
        <p:nvCxnSpPr>
          <p:cNvPr id="304" name="Google Shape;304;p39"/>
          <p:cNvCxnSpPr/>
          <p:nvPr/>
        </p:nvCxnSpPr>
        <p:spPr>
          <a:xfrm>
            <a:off x="1451950" y="4194525"/>
            <a:ext cx="322200" cy="300"/>
          </a:xfrm>
          <a:prstGeom prst="straightConnector1">
            <a:avLst/>
          </a:prstGeom>
          <a:noFill/>
          <a:ln cap="flat" cmpd="sng" w="19050">
            <a:solidFill>
              <a:srgbClr val="3C78D8"/>
            </a:solidFill>
            <a:prstDash val="solid"/>
            <a:round/>
            <a:headEnd len="med" w="med" type="none"/>
            <a:tailEnd len="med" w="med" type="triangle"/>
          </a:ln>
        </p:spPr>
      </p:cxnSp>
      <p:cxnSp>
        <p:nvCxnSpPr>
          <p:cNvPr id="305" name="Google Shape;305;p39"/>
          <p:cNvCxnSpPr/>
          <p:nvPr/>
        </p:nvCxnSpPr>
        <p:spPr>
          <a:xfrm>
            <a:off x="1451950" y="4526950"/>
            <a:ext cx="322200" cy="300"/>
          </a:xfrm>
          <a:prstGeom prst="straightConnector1">
            <a:avLst/>
          </a:prstGeom>
          <a:noFill/>
          <a:ln cap="flat" cmpd="sng" w="19050">
            <a:solidFill>
              <a:srgbClr val="3C78D8"/>
            </a:solidFill>
            <a:prstDash val="solid"/>
            <a:round/>
            <a:headEnd len="med" w="med" type="none"/>
            <a:tailEnd len="med" w="med" type="triangle"/>
          </a:ln>
        </p:spPr>
      </p:cxnSp>
      <p:sp>
        <p:nvSpPr>
          <p:cNvPr id="306" name="Google Shape;306;p39"/>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0"/>
          <p:cNvSpPr txBox="1"/>
          <p:nvPr>
            <p:ph type="ctrTitle"/>
          </p:nvPr>
        </p:nvSpPr>
        <p:spPr>
          <a:xfrm>
            <a:off x="311700" y="101100"/>
            <a:ext cx="8520600" cy="97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Application</a:t>
            </a:r>
            <a:endParaRPr>
              <a:solidFill>
                <a:srgbClr val="FFFFFF"/>
              </a:solidFill>
            </a:endParaRPr>
          </a:p>
        </p:txBody>
      </p:sp>
      <p:pic>
        <p:nvPicPr>
          <p:cNvPr id="312" name="Google Shape;312;p40"/>
          <p:cNvPicPr preferRelativeResize="0"/>
          <p:nvPr/>
        </p:nvPicPr>
        <p:blipFill>
          <a:blip r:embed="rId3">
            <a:alphaModFix/>
          </a:blip>
          <a:stretch>
            <a:fillRect/>
          </a:stretch>
        </p:blipFill>
        <p:spPr>
          <a:xfrm>
            <a:off x="2337425" y="1242150"/>
            <a:ext cx="4469150" cy="3625700"/>
          </a:xfrm>
          <a:prstGeom prst="rect">
            <a:avLst/>
          </a:prstGeom>
          <a:noFill/>
          <a:ln>
            <a:noFill/>
          </a:ln>
        </p:spPr>
      </p:pic>
      <p:sp>
        <p:nvSpPr>
          <p:cNvPr id="313" name="Google Shape;313;p40"/>
          <p:cNvSpPr/>
          <p:nvPr/>
        </p:nvSpPr>
        <p:spPr>
          <a:xfrm>
            <a:off x="2375725" y="2790725"/>
            <a:ext cx="1686925" cy="2015381"/>
          </a:xfrm>
          <a:custGeom>
            <a:rect b="b" l="l" r="r" t="t"/>
            <a:pathLst>
              <a:path extrusionOk="0" h="84876" w="67477">
                <a:moveTo>
                  <a:pt x="6918" y="16949"/>
                </a:moveTo>
                <a:cubicBezTo>
                  <a:pt x="16280" y="5783"/>
                  <a:pt x="54146" y="-6423"/>
                  <a:pt x="62676" y="4049"/>
                </a:cubicBezTo>
                <a:cubicBezTo>
                  <a:pt x="71206" y="14521"/>
                  <a:pt x="67461" y="68615"/>
                  <a:pt x="58099" y="79781"/>
                </a:cubicBezTo>
                <a:cubicBezTo>
                  <a:pt x="48737" y="90947"/>
                  <a:pt x="15032" y="81515"/>
                  <a:pt x="6502" y="71043"/>
                </a:cubicBezTo>
                <a:cubicBezTo>
                  <a:pt x="-2028" y="60571"/>
                  <a:pt x="-2444" y="28115"/>
                  <a:pt x="6918" y="16949"/>
                </a:cubicBezTo>
                <a:close/>
              </a:path>
            </a:pathLst>
          </a:custGeom>
          <a:noFill/>
          <a:ln cap="flat" cmpd="sng" w="28575">
            <a:solidFill>
              <a:srgbClr val="FF0000"/>
            </a:solidFill>
            <a:prstDash val="dash"/>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000"/>
                                        <p:tgtEl>
                                          <p:spTgt spid="313"/>
                                        </p:tgtEl>
                                        <p:attrNameLst>
                                          <p:attrName>ppt_w</p:attrName>
                                        </p:attrNameLst>
                                      </p:cBhvr>
                                      <p:tavLst>
                                        <p:tav fmla="" tm="0">
                                          <p:val>
                                            <p:strVal val="0"/>
                                          </p:val>
                                        </p:tav>
                                        <p:tav fmla="" tm="100000">
                                          <p:val>
                                            <p:strVal val="#ppt_w"/>
                                          </p:val>
                                        </p:tav>
                                      </p:tavLst>
                                    </p:anim>
                                    <p:anim calcmode="lin" valueType="num">
                                      <p:cBhvr additive="base">
                                        <p:cTn dur="1000"/>
                                        <p:tgtEl>
                                          <p:spTgt spid="3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41"/>
          <p:cNvPicPr preferRelativeResize="0"/>
          <p:nvPr/>
        </p:nvPicPr>
        <p:blipFill rotWithShape="1">
          <a:blip r:embed="rId3">
            <a:alphaModFix/>
          </a:blip>
          <a:srcRect b="17703" l="46127" r="23535" t="34643"/>
          <a:stretch/>
        </p:blipFill>
        <p:spPr>
          <a:xfrm>
            <a:off x="502775" y="52375"/>
            <a:ext cx="5827877" cy="5029160"/>
          </a:xfrm>
          <a:prstGeom prst="rect">
            <a:avLst/>
          </a:prstGeom>
          <a:noFill/>
          <a:ln>
            <a:noFill/>
          </a:ln>
        </p:spPr>
      </p:pic>
      <p:sp>
        <p:nvSpPr>
          <p:cNvPr id="319" name="Google Shape;319;p41"/>
          <p:cNvSpPr txBox="1"/>
          <p:nvPr>
            <p:ph type="title"/>
          </p:nvPr>
        </p:nvSpPr>
        <p:spPr>
          <a:xfrm>
            <a:off x="7144200" y="18647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Application</a:t>
            </a:r>
            <a:endParaRPr>
              <a:solidFill>
                <a:srgbClr val="FFFFFF"/>
              </a:solidFill>
            </a:endParaRPr>
          </a:p>
        </p:txBody>
      </p:sp>
      <p:pic>
        <p:nvPicPr>
          <p:cNvPr id="320" name="Google Shape;320;p41"/>
          <p:cNvPicPr preferRelativeResize="0"/>
          <p:nvPr/>
        </p:nvPicPr>
        <p:blipFill>
          <a:blip r:embed="rId4">
            <a:alphaModFix/>
          </a:blip>
          <a:stretch>
            <a:fillRect/>
          </a:stretch>
        </p:blipFill>
        <p:spPr>
          <a:xfrm>
            <a:off x="3863663" y="871714"/>
            <a:ext cx="1202879" cy="1174815"/>
          </a:xfrm>
          <a:prstGeom prst="rect">
            <a:avLst/>
          </a:prstGeom>
          <a:noFill/>
          <a:ln>
            <a:noFill/>
          </a:ln>
        </p:spPr>
      </p:pic>
      <p:pic>
        <p:nvPicPr>
          <p:cNvPr id="321" name="Google Shape;321;p41"/>
          <p:cNvPicPr preferRelativeResize="0"/>
          <p:nvPr/>
        </p:nvPicPr>
        <p:blipFill>
          <a:blip r:embed="rId5">
            <a:alphaModFix/>
          </a:blip>
          <a:stretch>
            <a:fillRect/>
          </a:stretch>
        </p:blipFill>
        <p:spPr>
          <a:xfrm>
            <a:off x="1879679" y="3591829"/>
            <a:ext cx="1642363" cy="1604047"/>
          </a:xfrm>
          <a:prstGeom prst="rect">
            <a:avLst/>
          </a:prstGeom>
          <a:noFill/>
          <a:ln>
            <a:noFill/>
          </a:ln>
        </p:spPr>
      </p:pic>
      <p:pic>
        <p:nvPicPr>
          <p:cNvPr id="322" name="Google Shape;322;p41"/>
          <p:cNvPicPr preferRelativeResize="0"/>
          <p:nvPr/>
        </p:nvPicPr>
        <p:blipFill>
          <a:blip r:embed="rId6">
            <a:alphaModFix/>
          </a:blip>
          <a:stretch>
            <a:fillRect/>
          </a:stretch>
        </p:blipFill>
        <p:spPr>
          <a:xfrm>
            <a:off x="4375019" y="3127242"/>
            <a:ext cx="1202880" cy="1262676"/>
          </a:xfrm>
          <a:prstGeom prst="rect">
            <a:avLst/>
          </a:prstGeom>
          <a:noFill/>
          <a:ln>
            <a:noFill/>
          </a:ln>
        </p:spPr>
      </p:pic>
      <p:pic>
        <p:nvPicPr>
          <p:cNvPr id="323" name="Google Shape;323;p41"/>
          <p:cNvPicPr preferRelativeResize="0"/>
          <p:nvPr/>
        </p:nvPicPr>
        <p:blipFill rotWithShape="1">
          <a:blip r:embed="rId7">
            <a:alphaModFix/>
          </a:blip>
          <a:srcRect b="16760" l="28594" r="33722" t="15713"/>
          <a:stretch/>
        </p:blipFill>
        <p:spPr>
          <a:xfrm>
            <a:off x="1213069" y="1223811"/>
            <a:ext cx="1468582" cy="1458887"/>
          </a:xfrm>
          <a:prstGeom prst="rect">
            <a:avLst/>
          </a:prstGeom>
          <a:noFill/>
          <a:ln>
            <a:noFill/>
          </a:ln>
        </p:spPr>
      </p:pic>
      <p:sp>
        <p:nvSpPr>
          <p:cNvPr id="324" name="Google Shape;324;p41"/>
          <p:cNvSpPr txBox="1"/>
          <p:nvPr/>
        </p:nvSpPr>
        <p:spPr>
          <a:xfrm>
            <a:off x="1218122" y="715155"/>
            <a:ext cx="17955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rPr>
              <a:t>Architecture</a:t>
            </a:r>
            <a:endParaRPr b="1" sz="1800">
              <a:solidFill>
                <a:srgbClr val="FFFFFF"/>
              </a:solidFill>
            </a:endParaRPr>
          </a:p>
        </p:txBody>
      </p:sp>
      <p:sp>
        <p:nvSpPr>
          <p:cNvPr id="325" name="Google Shape;325;p41"/>
          <p:cNvSpPr txBox="1"/>
          <p:nvPr/>
        </p:nvSpPr>
        <p:spPr>
          <a:xfrm>
            <a:off x="4078714" y="379529"/>
            <a:ext cx="17955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rPr>
              <a:t>IDE</a:t>
            </a:r>
            <a:endParaRPr b="1" sz="1800">
              <a:solidFill>
                <a:srgbClr val="FFFFFF"/>
              </a:solidFill>
            </a:endParaRPr>
          </a:p>
        </p:txBody>
      </p:sp>
      <p:sp>
        <p:nvSpPr>
          <p:cNvPr id="326" name="Google Shape;326;p41"/>
          <p:cNvSpPr txBox="1"/>
          <p:nvPr/>
        </p:nvSpPr>
        <p:spPr>
          <a:xfrm>
            <a:off x="2121083" y="3303365"/>
            <a:ext cx="17955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rPr>
              <a:t>UI Design</a:t>
            </a:r>
            <a:endParaRPr b="1" sz="1800">
              <a:solidFill>
                <a:srgbClr val="FFFFFF"/>
              </a:solidFill>
            </a:endParaRPr>
          </a:p>
        </p:txBody>
      </p:sp>
      <p:sp>
        <p:nvSpPr>
          <p:cNvPr id="327" name="Google Shape;327;p41"/>
          <p:cNvSpPr txBox="1"/>
          <p:nvPr/>
        </p:nvSpPr>
        <p:spPr>
          <a:xfrm>
            <a:off x="4527766" y="2524771"/>
            <a:ext cx="17955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rPr>
              <a:t>Code</a:t>
            </a:r>
            <a:endParaRPr b="1" sz="1800">
              <a:solidFill>
                <a:srgbClr val="FFFFFF"/>
              </a:solidFill>
            </a:endParaRPr>
          </a:p>
        </p:txBody>
      </p:sp>
      <p:sp>
        <p:nvSpPr>
          <p:cNvPr id="328" name="Google Shape;328;p41"/>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838250" y="33715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How it works?</a:t>
            </a:r>
            <a:endParaRPr/>
          </a:p>
        </p:txBody>
      </p:sp>
      <p:sp>
        <p:nvSpPr>
          <p:cNvPr id="334" name="Google Shape;334;p42"/>
          <p:cNvSpPr txBox="1"/>
          <p:nvPr>
            <p:ph type="title"/>
          </p:nvPr>
        </p:nvSpPr>
        <p:spPr>
          <a:xfrm>
            <a:off x="7144200" y="18647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Application</a:t>
            </a:r>
            <a:endParaRPr>
              <a:solidFill>
                <a:srgbClr val="FFFFFF"/>
              </a:solidFill>
            </a:endParaRPr>
          </a:p>
        </p:txBody>
      </p:sp>
      <p:sp>
        <p:nvSpPr>
          <p:cNvPr id="335" name="Google Shape;335;p42"/>
          <p:cNvSpPr txBox="1"/>
          <p:nvPr>
            <p:ph idx="1" type="body"/>
          </p:nvPr>
        </p:nvSpPr>
        <p:spPr>
          <a:xfrm>
            <a:off x="4632513" y="1552100"/>
            <a:ext cx="1962900" cy="58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t>Bluetooth Scan</a:t>
            </a:r>
            <a:endParaRPr/>
          </a:p>
        </p:txBody>
      </p:sp>
      <p:pic>
        <p:nvPicPr>
          <p:cNvPr id="336" name="Google Shape;336;p42"/>
          <p:cNvPicPr preferRelativeResize="0"/>
          <p:nvPr/>
        </p:nvPicPr>
        <p:blipFill rotWithShape="1">
          <a:blip r:embed="rId3">
            <a:alphaModFix/>
          </a:blip>
          <a:srcRect b="0" l="0" r="70888" t="63536"/>
          <a:stretch/>
        </p:blipFill>
        <p:spPr>
          <a:xfrm>
            <a:off x="405188" y="1447975"/>
            <a:ext cx="2170499" cy="3162251"/>
          </a:xfrm>
          <a:prstGeom prst="rect">
            <a:avLst/>
          </a:prstGeom>
          <a:noFill/>
          <a:ln>
            <a:noFill/>
          </a:ln>
        </p:spPr>
      </p:pic>
      <p:pic>
        <p:nvPicPr>
          <p:cNvPr id="337" name="Google Shape;337;p42"/>
          <p:cNvPicPr preferRelativeResize="0"/>
          <p:nvPr/>
        </p:nvPicPr>
        <p:blipFill>
          <a:blip r:embed="rId4">
            <a:alphaModFix/>
          </a:blip>
          <a:stretch>
            <a:fillRect/>
          </a:stretch>
        </p:blipFill>
        <p:spPr>
          <a:xfrm>
            <a:off x="3730813" y="1379200"/>
            <a:ext cx="663050" cy="926000"/>
          </a:xfrm>
          <a:prstGeom prst="rect">
            <a:avLst/>
          </a:prstGeom>
          <a:noFill/>
          <a:ln>
            <a:noFill/>
          </a:ln>
        </p:spPr>
      </p:pic>
      <p:pic>
        <p:nvPicPr>
          <p:cNvPr id="338" name="Google Shape;338;p42"/>
          <p:cNvPicPr preferRelativeResize="0"/>
          <p:nvPr/>
        </p:nvPicPr>
        <p:blipFill>
          <a:blip r:embed="rId5">
            <a:alphaModFix/>
          </a:blip>
          <a:stretch>
            <a:fillRect/>
          </a:stretch>
        </p:blipFill>
        <p:spPr>
          <a:xfrm>
            <a:off x="3537325" y="2602288"/>
            <a:ext cx="1050013" cy="853625"/>
          </a:xfrm>
          <a:prstGeom prst="rect">
            <a:avLst/>
          </a:prstGeom>
          <a:noFill/>
          <a:ln>
            <a:noFill/>
          </a:ln>
        </p:spPr>
      </p:pic>
      <p:pic>
        <p:nvPicPr>
          <p:cNvPr id="339" name="Google Shape;339;p42"/>
          <p:cNvPicPr preferRelativeResize="0"/>
          <p:nvPr/>
        </p:nvPicPr>
        <p:blipFill rotWithShape="1">
          <a:blip r:embed="rId3">
            <a:alphaModFix/>
          </a:blip>
          <a:srcRect b="83504" l="43381" r="41127" t="0"/>
          <a:stretch/>
        </p:blipFill>
        <p:spPr>
          <a:xfrm>
            <a:off x="3680405" y="3888500"/>
            <a:ext cx="763868" cy="853500"/>
          </a:xfrm>
          <a:prstGeom prst="rect">
            <a:avLst/>
          </a:prstGeom>
          <a:noFill/>
          <a:ln>
            <a:noFill/>
          </a:ln>
        </p:spPr>
      </p:pic>
      <p:sp>
        <p:nvSpPr>
          <p:cNvPr id="340" name="Google Shape;340;p42"/>
          <p:cNvSpPr txBox="1"/>
          <p:nvPr>
            <p:ph idx="1" type="body"/>
          </p:nvPr>
        </p:nvSpPr>
        <p:spPr>
          <a:xfrm>
            <a:off x="4632513" y="2738500"/>
            <a:ext cx="1962900" cy="58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t>Wi-Fi Scan</a:t>
            </a:r>
            <a:endParaRPr/>
          </a:p>
        </p:txBody>
      </p:sp>
      <p:sp>
        <p:nvSpPr>
          <p:cNvPr id="341" name="Google Shape;341;p42"/>
          <p:cNvSpPr txBox="1"/>
          <p:nvPr>
            <p:ph idx="1" type="body"/>
          </p:nvPr>
        </p:nvSpPr>
        <p:spPr>
          <a:xfrm>
            <a:off x="4632513" y="3813050"/>
            <a:ext cx="1962900" cy="853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t>Server Connection</a:t>
            </a:r>
            <a:endParaRPr/>
          </a:p>
        </p:txBody>
      </p:sp>
      <p:sp>
        <p:nvSpPr>
          <p:cNvPr id="342" name="Google Shape;342;p42"/>
          <p:cNvSpPr/>
          <p:nvPr/>
        </p:nvSpPr>
        <p:spPr>
          <a:xfrm>
            <a:off x="2680263" y="2757750"/>
            <a:ext cx="612000" cy="485700"/>
          </a:xfrm>
          <a:prstGeom prst="righ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graphicFrame>
        <p:nvGraphicFramePr>
          <p:cNvPr id="344" name="Google Shape;344;p42"/>
          <p:cNvGraphicFramePr/>
          <p:nvPr/>
        </p:nvGraphicFramePr>
        <p:xfrm>
          <a:off x="4684550" y="1552100"/>
          <a:ext cx="3000000" cy="3000000"/>
        </p:xfrm>
        <a:graphic>
          <a:graphicData uri="http://schemas.openxmlformats.org/drawingml/2006/table">
            <a:tbl>
              <a:tblPr>
                <a:noFill/>
                <a:tableStyleId>{56C1340F-EEC5-45DC-B293-9564BE1E5B3C}</a:tableStyleId>
              </a:tblPr>
              <a:tblGrid>
                <a:gridCol w="1538900"/>
                <a:gridCol w="1538900"/>
              </a:tblGrid>
              <a:tr h="414400">
                <a:tc gridSpan="2">
                  <a:txBody>
                    <a:bodyPr>
                      <a:noAutofit/>
                    </a:bodyPr>
                    <a:lstStyle/>
                    <a:p>
                      <a:pPr indent="0" lvl="0" marL="0" rtl="0" algn="ctr">
                        <a:spcBef>
                          <a:spcPts val="0"/>
                        </a:spcBef>
                        <a:spcAft>
                          <a:spcPts val="0"/>
                        </a:spcAft>
                        <a:buNone/>
                      </a:pPr>
                      <a:r>
                        <a:rPr b="1" lang="en-GB">
                          <a:solidFill>
                            <a:srgbClr val="FFFFFF"/>
                          </a:solidFill>
                        </a:rPr>
                        <a:t>Hash Map</a:t>
                      </a:r>
                      <a:endParaRPr b="1">
                        <a:solidFill>
                          <a:srgbClr val="FFFFFF"/>
                        </a:solidFill>
                      </a:endParaRPr>
                    </a:p>
                  </a:txBody>
                  <a:tcPr marT="91425" marB="91425" marR="91425" marL="91425">
                    <a:lnB cap="flat" cmpd="sng" w="9525">
                      <a:solidFill>
                        <a:srgbClr val="F3F3F3"/>
                      </a:solidFill>
                      <a:prstDash val="solid"/>
                      <a:round/>
                      <a:headEnd len="sm" w="sm" type="none"/>
                      <a:tailEnd len="sm" w="sm" type="none"/>
                    </a:lnB>
                    <a:solidFill>
                      <a:srgbClr val="000000"/>
                    </a:solidFill>
                  </a:tcPr>
                </a:tc>
                <a:tc hMerge="1"/>
              </a:tr>
              <a:tr h="414400">
                <a:tc>
                  <a:txBody>
                    <a:bodyPr>
                      <a:noAutofit/>
                    </a:bodyPr>
                    <a:lstStyle/>
                    <a:p>
                      <a:pPr indent="0" lvl="0" marL="0" rtl="0" algn="ctr">
                        <a:spcBef>
                          <a:spcPts val="0"/>
                        </a:spcBef>
                        <a:spcAft>
                          <a:spcPts val="0"/>
                        </a:spcAft>
                        <a:buNone/>
                      </a:pPr>
                      <a:r>
                        <a:rPr b="1" lang="en-GB">
                          <a:solidFill>
                            <a:srgbClr val="FFFFFF"/>
                          </a:solidFill>
                        </a:rPr>
                        <a:t>BSSID</a:t>
                      </a:r>
                      <a:endParaRPr b="1">
                        <a:solidFill>
                          <a:srgbClr val="FFFFFF"/>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GB">
                          <a:solidFill>
                            <a:srgbClr val="FFFFFF"/>
                          </a:solidFill>
                        </a:rPr>
                        <a:t>RSSI (dBm)</a:t>
                      </a:r>
                      <a:endParaRPr b="1">
                        <a:solidFill>
                          <a:srgbClr val="FFFFFF"/>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r>
              <a:tr h="414400">
                <a:tc>
                  <a:txBody>
                    <a:bodyPr>
                      <a:noAutofit/>
                    </a:bodyPr>
                    <a:lstStyle/>
                    <a:p>
                      <a:pPr indent="0" lvl="0" marL="0" rtl="0" algn="ctr">
                        <a:spcBef>
                          <a:spcPts val="0"/>
                        </a:spcBef>
                        <a:spcAft>
                          <a:spcPts val="0"/>
                        </a:spcAft>
                        <a:buNone/>
                      </a:pPr>
                      <a:r>
                        <a:rPr lang="en-GB"/>
                        <a:t>b0:6e:bf:d8:97:fc</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GB"/>
                        <a:t>-50</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414400">
                <a:tc>
                  <a:txBody>
                    <a:bodyPr>
                      <a:noAutofit/>
                    </a:bodyPr>
                    <a:lstStyle/>
                    <a:p>
                      <a:pPr indent="0" lvl="0" marL="0" rtl="0" algn="ctr">
                        <a:spcBef>
                          <a:spcPts val="0"/>
                        </a:spcBef>
                        <a:spcAft>
                          <a:spcPts val="0"/>
                        </a:spcAft>
                        <a:buNone/>
                      </a:pPr>
                      <a:r>
                        <a:rPr lang="en-GB"/>
                        <a:t>...</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GB"/>
                        <a:t>...</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bl>
          </a:graphicData>
        </a:graphic>
      </p:graphicFrame>
      <p:sp>
        <p:nvSpPr>
          <p:cNvPr id="345" name="Google Shape;345;p42"/>
          <p:cNvSpPr/>
          <p:nvPr/>
        </p:nvSpPr>
        <p:spPr>
          <a:xfrm>
            <a:off x="6733575" y="2336700"/>
            <a:ext cx="525300" cy="470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2"/>
          <p:cNvSpPr txBox="1"/>
          <p:nvPr/>
        </p:nvSpPr>
        <p:spPr>
          <a:xfrm>
            <a:off x="7773150" y="2374950"/>
            <a:ext cx="912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t>-45</a:t>
            </a:r>
            <a:endParaRPr sz="1600"/>
          </a:p>
        </p:txBody>
      </p:sp>
      <p:cxnSp>
        <p:nvCxnSpPr>
          <p:cNvPr id="347" name="Google Shape;347;p42"/>
          <p:cNvCxnSpPr/>
          <p:nvPr/>
        </p:nvCxnSpPr>
        <p:spPr>
          <a:xfrm>
            <a:off x="7258875" y="2571750"/>
            <a:ext cx="456600" cy="0"/>
          </a:xfrm>
          <a:prstGeom prst="straightConnector1">
            <a:avLst/>
          </a:prstGeom>
          <a:noFill/>
          <a:ln cap="flat" cmpd="sng" w="38100">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1" name="Shape 351"/>
        <p:cNvGrpSpPr/>
        <p:nvPr/>
      </p:nvGrpSpPr>
      <p:grpSpPr>
        <a:xfrm>
          <a:off x="0" y="0"/>
          <a:ext cx="0" cy="0"/>
          <a:chOff x="0" y="0"/>
          <a:chExt cx="0" cy="0"/>
        </a:xfrm>
      </p:grpSpPr>
      <p:sp>
        <p:nvSpPr>
          <p:cNvPr id="352" name="Google Shape;352;p43"/>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accent1"/>
                </a:solidFill>
                <a:latin typeface="Roboto"/>
                <a:ea typeface="Roboto"/>
                <a:cs typeface="Roboto"/>
                <a:sym typeface="Roboto"/>
              </a:rPr>
              <a:t>‹#›</a:t>
            </a:fld>
            <a:endParaRPr b="1" sz="1800">
              <a:solidFill>
                <a:schemeClr val="accent1"/>
              </a:solidFill>
              <a:latin typeface="Roboto"/>
              <a:ea typeface="Roboto"/>
              <a:cs typeface="Roboto"/>
              <a:sym typeface="Roboto"/>
            </a:endParaRPr>
          </a:p>
        </p:txBody>
      </p:sp>
      <p:pic>
        <p:nvPicPr>
          <p:cNvPr id="353" name="Google Shape;353;p43"/>
          <p:cNvPicPr preferRelativeResize="0"/>
          <p:nvPr/>
        </p:nvPicPr>
        <p:blipFill>
          <a:blip r:embed="rId3">
            <a:alphaModFix/>
          </a:blip>
          <a:stretch>
            <a:fillRect/>
          </a:stretch>
        </p:blipFill>
        <p:spPr>
          <a:xfrm>
            <a:off x="1487650" y="-195200"/>
            <a:ext cx="6261175" cy="5338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4"/>
          <p:cNvSpPr txBox="1"/>
          <p:nvPr>
            <p:ph type="ctrTitle"/>
          </p:nvPr>
        </p:nvSpPr>
        <p:spPr>
          <a:xfrm>
            <a:off x="311700" y="-130800"/>
            <a:ext cx="8520600" cy="174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Server &amp; </a:t>
            </a:r>
            <a:endParaRPr>
              <a:solidFill>
                <a:srgbClr val="FFFFFF"/>
              </a:solidFill>
            </a:endParaRPr>
          </a:p>
          <a:p>
            <a:pPr indent="0" lvl="0" marL="0" rtl="0" algn="ctr">
              <a:spcBef>
                <a:spcPts val="0"/>
              </a:spcBef>
              <a:spcAft>
                <a:spcPts val="0"/>
              </a:spcAft>
              <a:buNone/>
            </a:pPr>
            <a:r>
              <a:rPr lang="en-GB">
                <a:solidFill>
                  <a:srgbClr val="FFFFFF"/>
                </a:solidFill>
              </a:rPr>
              <a:t>Knowledge Base</a:t>
            </a:r>
            <a:endParaRPr>
              <a:solidFill>
                <a:srgbClr val="FFFFFF"/>
              </a:solidFill>
            </a:endParaRPr>
          </a:p>
        </p:txBody>
      </p:sp>
      <p:pic>
        <p:nvPicPr>
          <p:cNvPr id="359" name="Google Shape;359;p44"/>
          <p:cNvPicPr preferRelativeResize="0"/>
          <p:nvPr/>
        </p:nvPicPr>
        <p:blipFill>
          <a:blip r:embed="rId3">
            <a:alphaModFix/>
          </a:blip>
          <a:stretch>
            <a:fillRect/>
          </a:stretch>
        </p:blipFill>
        <p:spPr>
          <a:xfrm>
            <a:off x="2337425" y="1616700"/>
            <a:ext cx="4469150" cy="3479750"/>
          </a:xfrm>
          <a:prstGeom prst="rect">
            <a:avLst/>
          </a:prstGeom>
          <a:noFill/>
          <a:ln>
            <a:noFill/>
          </a:ln>
        </p:spPr>
      </p:pic>
      <p:sp>
        <p:nvSpPr>
          <p:cNvPr id="360" name="Google Shape;360;p44"/>
          <p:cNvSpPr/>
          <p:nvPr/>
        </p:nvSpPr>
        <p:spPr>
          <a:xfrm>
            <a:off x="2337425" y="1651800"/>
            <a:ext cx="3930710" cy="1636589"/>
          </a:xfrm>
          <a:custGeom>
            <a:rect b="b" l="l" r="r" t="t"/>
            <a:pathLst>
              <a:path extrusionOk="0" h="55842" w="169263">
                <a:moveTo>
                  <a:pt x="18349" y="2907"/>
                </a:moveTo>
                <a:cubicBezTo>
                  <a:pt x="-8159" y="8411"/>
                  <a:pt x="-883" y="33084"/>
                  <a:pt x="9239" y="41625"/>
                </a:cubicBezTo>
                <a:cubicBezTo>
                  <a:pt x="19362" y="50166"/>
                  <a:pt x="52576" y="59656"/>
                  <a:pt x="79084" y="54152"/>
                </a:cubicBezTo>
                <a:cubicBezTo>
                  <a:pt x="105592" y="48648"/>
                  <a:pt x="178412" y="17141"/>
                  <a:pt x="168289" y="8600"/>
                </a:cubicBezTo>
                <a:cubicBezTo>
                  <a:pt x="158167" y="59"/>
                  <a:pt x="44857" y="-2597"/>
                  <a:pt x="18349" y="2907"/>
                </a:cubicBezTo>
                <a:close/>
              </a:path>
            </a:pathLst>
          </a:custGeom>
          <a:noFill/>
          <a:ln cap="flat" cmpd="sng" w="28575">
            <a:solidFill>
              <a:srgbClr val="FF0000"/>
            </a:solidFill>
            <a:prstDash val="dash"/>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1000"/>
                                        <p:tgtEl>
                                          <p:spTgt spid="360"/>
                                        </p:tgtEl>
                                        <p:attrNameLst>
                                          <p:attrName>ppt_w</p:attrName>
                                        </p:attrNameLst>
                                      </p:cBhvr>
                                      <p:tavLst>
                                        <p:tav fmla="" tm="0">
                                          <p:val>
                                            <p:strVal val="0"/>
                                          </p:val>
                                        </p:tav>
                                        <p:tav fmla="" tm="100000">
                                          <p:val>
                                            <p:strVal val="#ppt_w"/>
                                          </p:val>
                                        </p:tav>
                                      </p:tavLst>
                                    </p:anim>
                                    <p:anim calcmode="lin" valueType="num">
                                      <p:cBhvr additive="base">
                                        <p:cTn dur="1000"/>
                                        <p:tgtEl>
                                          <p:spTgt spid="3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5"/>
          <p:cNvSpPr txBox="1"/>
          <p:nvPr>
            <p:ph type="title"/>
          </p:nvPr>
        </p:nvSpPr>
        <p:spPr>
          <a:xfrm>
            <a:off x="6973500" y="40402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Knowledge Base</a:t>
            </a:r>
            <a:endParaRPr>
              <a:solidFill>
                <a:srgbClr val="FFFFFF"/>
              </a:solidFill>
            </a:endParaRPr>
          </a:p>
        </p:txBody>
      </p:sp>
      <p:sp>
        <p:nvSpPr>
          <p:cNvPr id="366" name="Google Shape;366;p45"/>
          <p:cNvSpPr txBox="1"/>
          <p:nvPr>
            <p:ph type="title"/>
          </p:nvPr>
        </p:nvSpPr>
        <p:spPr>
          <a:xfrm>
            <a:off x="497009" y="209175"/>
            <a:ext cx="3148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Knowledge Base</a:t>
            </a:r>
            <a:endParaRPr/>
          </a:p>
        </p:txBody>
      </p:sp>
      <p:pic>
        <p:nvPicPr>
          <p:cNvPr id="367" name="Google Shape;367;p45"/>
          <p:cNvPicPr preferRelativeResize="0"/>
          <p:nvPr/>
        </p:nvPicPr>
        <p:blipFill>
          <a:blip r:embed="rId3">
            <a:alphaModFix/>
          </a:blip>
          <a:stretch>
            <a:fillRect/>
          </a:stretch>
        </p:blipFill>
        <p:spPr>
          <a:xfrm>
            <a:off x="315300" y="825925"/>
            <a:ext cx="1805201" cy="1577351"/>
          </a:xfrm>
          <a:prstGeom prst="rect">
            <a:avLst/>
          </a:prstGeom>
          <a:noFill/>
          <a:ln>
            <a:noFill/>
          </a:ln>
        </p:spPr>
      </p:pic>
      <p:pic>
        <p:nvPicPr>
          <p:cNvPr id="368" name="Google Shape;368;p45"/>
          <p:cNvPicPr preferRelativeResize="0"/>
          <p:nvPr/>
        </p:nvPicPr>
        <p:blipFill rotWithShape="1">
          <a:blip r:embed="rId4">
            <a:alphaModFix/>
          </a:blip>
          <a:srcRect b="44401" l="0" r="14434" t="0"/>
          <a:stretch/>
        </p:blipFill>
        <p:spPr>
          <a:xfrm>
            <a:off x="266544" y="3589775"/>
            <a:ext cx="1559401" cy="758477"/>
          </a:xfrm>
          <a:prstGeom prst="rect">
            <a:avLst/>
          </a:prstGeom>
          <a:noFill/>
          <a:ln>
            <a:noFill/>
          </a:ln>
        </p:spPr>
      </p:pic>
      <p:sp>
        <p:nvSpPr>
          <p:cNvPr id="369" name="Google Shape;369;p45"/>
          <p:cNvSpPr txBox="1"/>
          <p:nvPr/>
        </p:nvSpPr>
        <p:spPr>
          <a:xfrm>
            <a:off x="2919000" y="982925"/>
            <a:ext cx="4054500" cy="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2"/>
                </a:solidFill>
                <a:latin typeface="Karla"/>
                <a:ea typeface="Karla"/>
                <a:cs typeface="Karla"/>
                <a:sym typeface="Karla"/>
              </a:rPr>
              <a:t>Traditional database : </a:t>
            </a:r>
            <a:r>
              <a:rPr b="1" lang="en-GB" sz="2000">
                <a:solidFill>
                  <a:schemeClr val="dk2"/>
                </a:solidFill>
                <a:latin typeface="Karla"/>
                <a:ea typeface="Karla"/>
                <a:cs typeface="Karla"/>
                <a:sym typeface="Karla"/>
              </a:rPr>
              <a:t>tables</a:t>
            </a:r>
            <a:endParaRPr b="1" sz="2000">
              <a:solidFill>
                <a:schemeClr val="dk2"/>
              </a:solidFill>
              <a:latin typeface="Karla"/>
              <a:ea typeface="Karla"/>
              <a:cs typeface="Karla"/>
              <a:sym typeface="Karla"/>
            </a:endParaRPr>
          </a:p>
        </p:txBody>
      </p:sp>
      <p:sp>
        <p:nvSpPr>
          <p:cNvPr id="370" name="Google Shape;370;p45"/>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
        <p:nvSpPr>
          <p:cNvPr id="371" name="Google Shape;371;p45"/>
          <p:cNvSpPr/>
          <p:nvPr/>
        </p:nvSpPr>
        <p:spPr>
          <a:xfrm>
            <a:off x="841350" y="2650925"/>
            <a:ext cx="409800" cy="549900"/>
          </a:xfrm>
          <a:prstGeom prst="down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72" name="Google Shape;372;p45"/>
          <p:cNvGraphicFramePr/>
          <p:nvPr/>
        </p:nvGraphicFramePr>
        <p:xfrm>
          <a:off x="3066150" y="1915975"/>
          <a:ext cx="3000000" cy="3000000"/>
        </p:xfrm>
        <a:graphic>
          <a:graphicData uri="http://schemas.openxmlformats.org/drawingml/2006/table">
            <a:tbl>
              <a:tblPr>
                <a:noFill/>
                <a:tableStyleId>{56C1340F-EEC5-45DC-B293-9564BE1E5B3C}</a:tableStyleId>
              </a:tblPr>
              <a:tblGrid>
                <a:gridCol w="870275"/>
                <a:gridCol w="870275"/>
                <a:gridCol w="870275"/>
                <a:gridCol w="870275"/>
              </a:tblGrid>
              <a:tr h="40885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solidFill>
                      <a:srgbClr val="FFD966"/>
                    </a:solidFill>
                  </a:tcPr>
                </a:tc>
                <a:tc>
                  <a:txBody>
                    <a:bodyPr>
                      <a:noAutofit/>
                    </a:bodyPr>
                    <a:lstStyle/>
                    <a:p>
                      <a:pPr indent="0" lvl="0" marL="0" rtl="0" algn="l">
                        <a:spcBef>
                          <a:spcPts val="0"/>
                        </a:spcBef>
                        <a:spcAft>
                          <a:spcPts val="0"/>
                        </a:spcAft>
                        <a:buNone/>
                      </a:pPr>
                      <a:r>
                        <a:t/>
                      </a:r>
                      <a:endParaRPr/>
                    </a:p>
                  </a:txBody>
                  <a:tcPr marT="91425" marB="91425" marR="91425" marL="91425"/>
                </a:tc>
              </a:tr>
              <a:tr h="36572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65725">
                <a:tc>
                  <a:txBody>
                    <a:bodyPr>
                      <a:noAutofit/>
                    </a:bodyPr>
                    <a:lstStyle/>
                    <a:p>
                      <a:pPr indent="0" lvl="0" marL="0" rtl="0" algn="l">
                        <a:spcBef>
                          <a:spcPts val="0"/>
                        </a:spcBef>
                        <a:spcAft>
                          <a:spcPts val="0"/>
                        </a:spcAft>
                        <a:buNone/>
                      </a:pPr>
                      <a:r>
                        <a:t/>
                      </a:r>
                      <a:endParaRPr/>
                    </a:p>
                  </a:txBody>
                  <a:tcPr marT="91425" marB="91425" marR="91425" marL="91425">
                    <a:solidFill>
                      <a:srgbClr val="EA9999"/>
                    </a:solidFill>
                  </a:tcPr>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GB"/>
                        <a:t>12</a:t>
                      </a:r>
                      <a:endParaRPr/>
                    </a:p>
                  </a:txBody>
                  <a:tcPr marT="91425" marB="91425" marR="91425" marL="91425">
                    <a:solidFill>
                      <a:srgbClr val="FF9900"/>
                    </a:solidFill>
                  </a:tcPr>
                </a:tc>
                <a:tc>
                  <a:txBody>
                    <a:bodyPr>
                      <a:noAutofit/>
                    </a:bodyPr>
                    <a:lstStyle/>
                    <a:p>
                      <a:pPr indent="0" lvl="0" marL="0" rtl="0" algn="l">
                        <a:spcBef>
                          <a:spcPts val="0"/>
                        </a:spcBef>
                        <a:spcAft>
                          <a:spcPts val="0"/>
                        </a:spcAft>
                        <a:buNone/>
                      </a:pPr>
                      <a:r>
                        <a:t/>
                      </a:r>
                      <a:endParaRPr/>
                    </a:p>
                  </a:txBody>
                  <a:tcPr marT="91425" marB="91425" marR="91425" marL="91425"/>
                </a:tc>
              </a:tr>
              <a:tr h="36572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6572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6572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
        <p:nvSpPr>
          <p:cNvPr id="373" name="Google Shape;373;p45"/>
          <p:cNvSpPr txBox="1"/>
          <p:nvPr/>
        </p:nvSpPr>
        <p:spPr>
          <a:xfrm>
            <a:off x="4990975" y="1915975"/>
            <a:ext cx="5487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8"/>
          <p:cNvSpPr txBox="1"/>
          <p:nvPr>
            <p:ph idx="4294967295" type="ctrTitle"/>
          </p:nvPr>
        </p:nvSpPr>
        <p:spPr>
          <a:xfrm>
            <a:off x="7302100" y="560200"/>
            <a:ext cx="2870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Project </a:t>
            </a:r>
            <a:endParaRPr>
              <a:solidFill>
                <a:srgbClr val="FFFFFF"/>
              </a:solidFill>
            </a:endParaRPr>
          </a:p>
          <a:p>
            <a:pPr indent="0" lvl="0" marL="0" rtl="0" algn="l">
              <a:spcBef>
                <a:spcPts val="0"/>
              </a:spcBef>
              <a:spcAft>
                <a:spcPts val="0"/>
              </a:spcAft>
              <a:buNone/>
            </a:pPr>
            <a:r>
              <a:rPr lang="en-GB">
                <a:solidFill>
                  <a:srgbClr val="FFFFFF"/>
                </a:solidFill>
              </a:rPr>
              <a:t>Context</a:t>
            </a:r>
            <a:endParaRPr>
              <a:solidFill>
                <a:srgbClr val="FFFFFF"/>
              </a:solidFill>
            </a:endParaRPr>
          </a:p>
        </p:txBody>
      </p:sp>
      <p:grpSp>
        <p:nvGrpSpPr>
          <p:cNvPr id="136" name="Google Shape;136;p28"/>
          <p:cNvGrpSpPr/>
          <p:nvPr/>
        </p:nvGrpSpPr>
        <p:grpSpPr>
          <a:xfrm>
            <a:off x="1531438" y="756314"/>
            <a:ext cx="4796140" cy="4310983"/>
            <a:chOff x="2902488" y="902232"/>
            <a:chExt cx="3339000" cy="3339000"/>
          </a:xfrm>
        </p:grpSpPr>
        <p:sp>
          <p:nvSpPr>
            <p:cNvPr id="137" name="Google Shape;137;p28"/>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8"/>
            <p:cNvSpPr/>
            <p:nvPr/>
          </p:nvSpPr>
          <p:spPr>
            <a:xfrm>
              <a:off x="3123738" y="1123632"/>
              <a:ext cx="2896500" cy="2896200"/>
            </a:xfrm>
            <a:prstGeom prst="pie">
              <a:avLst>
                <a:gd fmla="val 1811602" name="adj1"/>
                <a:gd fmla="val 16214886" name="adj2"/>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28"/>
          <p:cNvGrpSpPr/>
          <p:nvPr/>
        </p:nvGrpSpPr>
        <p:grpSpPr>
          <a:xfrm>
            <a:off x="2625328" y="1739551"/>
            <a:ext cx="2608359" cy="2344508"/>
            <a:chOff x="3664038" y="1663782"/>
            <a:chExt cx="1815900" cy="1815900"/>
          </a:xfrm>
        </p:grpSpPr>
        <p:sp>
          <p:nvSpPr>
            <p:cNvPr id="140" name="Google Shape;140;p28"/>
            <p:cNvSpPr/>
            <p:nvPr/>
          </p:nvSpPr>
          <p:spPr>
            <a:xfrm>
              <a:off x="3664038" y="1663782"/>
              <a:ext cx="1815900" cy="18159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141" name="Google Shape;141;p28"/>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3000">
                  <a:solidFill>
                    <a:srgbClr val="FFFFFF"/>
                  </a:solidFill>
                  <a:latin typeface="Roboto"/>
                  <a:ea typeface="Roboto"/>
                  <a:cs typeface="Roboto"/>
                  <a:sym typeface="Roboto"/>
                </a:rPr>
                <a:t>SMART CAMPUS</a:t>
              </a:r>
              <a:endParaRPr b="1" sz="3000">
                <a:solidFill>
                  <a:srgbClr val="FFFFFF"/>
                </a:solidFill>
                <a:latin typeface="Roboto"/>
                <a:ea typeface="Roboto"/>
                <a:cs typeface="Roboto"/>
                <a:sym typeface="Roboto"/>
              </a:endParaRPr>
            </a:p>
          </p:txBody>
        </p:sp>
      </p:grpSp>
      <p:grpSp>
        <p:nvGrpSpPr>
          <p:cNvPr id="142" name="Google Shape;142;p28"/>
          <p:cNvGrpSpPr/>
          <p:nvPr/>
        </p:nvGrpSpPr>
        <p:grpSpPr>
          <a:xfrm>
            <a:off x="3168305" y="167049"/>
            <a:ext cx="1534937" cy="1379669"/>
            <a:chOff x="2859873" y="853971"/>
            <a:chExt cx="1068600" cy="1068600"/>
          </a:xfrm>
        </p:grpSpPr>
        <p:sp>
          <p:nvSpPr>
            <p:cNvPr id="143" name="Google Shape;143;p28"/>
            <p:cNvSpPr/>
            <p:nvPr/>
          </p:nvSpPr>
          <p:spPr>
            <a:xfrm>
              <a:off x="2859873" y="853971"/>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8"/>
            <p:cNvSpPr txBox="1"/>
            <p:nvPr/>
          </p:nvSpPr>
          <p:spPr>
            <a:xfrm>
              <a:off x="3012800" y="1022197"/>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FFFFFF"/>
                  </a:solidFill>
                  <a:latin typeface="Roboto"/>
                  <a:ea typeface="Roboto"/>
                  <a:cs typeface="Roboto"/>
                  <a:sym typeface="Roboto"/>
                </a:rPr>
                <a:t>New Services</a:t>
              </a:r>
              <a:endParaRPr sz="1800">
                <a:solidFill>
                  <a:srgbClr val="FFFFFF"/>
                </a:solidFill>
                <a:latin typeface="Roboto"/>
                <a:ea typeface="Roboto"/>
                <a:cs typeface="Roboto"/>
                <a:sym typeface="Roboto"/>
              </a:endParaRPr>
            </a:p>
          </p:txBody>
        </p:sp>
      </p:grpSp>
      <p:grpSp>
        <p:nvGrpSpPr>
          <p:cNvPr id="145" name="Google Shape;145;p28"/>
          <p:cNvGrpSpPr/>
          <p:nvPr/>
        </p:nvGrpSpPr>
        <p:grpSpPr>
          <a:xfrm>
            <a:off x="1083584" y="3318419"/>
            <a:ext cx="1534937" cy="1379669"/>
            <a:chOff x="2859873" y="853971"/>
            <a:chExt cx="1068600" cy="1068600"/>
          </a:xfrm>
        </p:grpSpPr>
        <p:sp>
          <p:nvSpPr>
            <p:cNvPr id="146" name="Google Shape;146;p28"/>
            <p:cNvSpPr/>
            <p:nvPr/>
          </p:nvSpPr>
          <p:spPr>
            <a:xfrm>
              <a:off x="2859873" y="853971"/>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8"/>
            <p:cNvSpPr txBox="1"/>
            <p:nvPr/>
          </p:nvSpPr>
          <p:spPr>
            <a:xfrm>
              <a:off x="2959753" y="1022205"/>
              <a:ext cx="8433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FFFFFF"/>
                  </a:solidFill>
                  <a:latin typeface="Roboto"/>
                  <a:ea typeface="Roboto"/>
                  <a:cs typeface="Roboto"/>
                  <a:sym typeface="Roboto"/>
                </a:rPr>
                <a:t>More Enjoyable</a:t>
              </a:r>
              <a:endParaRPr sz="1800">
                <a:solidFill>
                  <a:srgbClr val="FFFFFF"/>
                </a:solidFill>
                <a:latin typeface="Roboto"/>
                <a:ea typeface="Roboto"/>
                <a:cs typeface="Roboto"/>
                <a:sym typeface="Roboto"/>
              </a:endParaRPr>
            </a:p>
          </p:txBody>
        </p:sp>
      </p:grpSp>
      <p:grpSp>
        <p:nvGrpSpPr>
          <p:cNvPr id="148" name="Google Shape;148;p28"/>
          <p:cNvGrpSpPr/>
          <p:nvPr/>
        </p:nvGrpSpPr>
        <p:grpSpPr>
          <a:xfrm>
            <a:off x="5233832" y="3308534"/>
            <a:ext cx="1534937" cy="1379669"/>
            <a:chOff x="5214448" y="3234278"/>
            <a:chExt cx="1068600" cy="1068600"/>
          </a:xfrm>
        </p:grpSpPr>
        <p:sp>
          <p:nvSpPr>
            <p:cNvPr id="149" name="Google Shape;149;p28"/>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FFFFFF"/>
                  </a:solidFill>
                  <a:latin typeface="Roboto"/>
                  <a:ea typeface="Roboto"/>
                  <a:cs typeface="Roboto"/>
                  <a:sym typeface="Roboto"/>
                </a:rPr>
                <a:t>More Efficient</a:t>
              </a:r>
              <a:endParaRPr sz="1800">
                <a:solidFill>
                  <a:srgbClr val="FFFFFF"/>
                </a:solidFill>
                <a:latin typeface="Roboto"/>
                <a:ea typeface="Roboto"/>
                <a:cs typeface="Roboto"/>
                <a:sym typeface="Roboto"/>
              </a:endParaRPr>
            </a:p>
          </p:txBody>
        </p:sp>
      </p:grpSp>
      <p:pic>
        <p:nvPicPr>
          <p:cNvPr id="151" name="Google Shape;151;p28"/>
          <p:cNvPicPr preferRelativeResize="0"/>
          <p:nvPr/>
        </p:nvPicPr>
        <p:blipFill>
          <a:blip r:embed="rId3">
            <a:alphaModFix/>
          </a:blip>
          <a:stretch>
            <a:fillRect/>
          </a:stretch>
        </p:blipFill>
        <p:spPr>
          <a:xfrm rot="-1255541">
            <a:off x="28916" y="110389"/>
            <a:ext cx="1038897" cy="1038897"/>
          </a:xfrm>
          <a:prstGeom prst="rect">
            <a:avLst/>
          </a:prstGeom>
          <a:noFill/>
          <a:ln>
            <a:noFill/>
          </a:ln>
        </p:spPr>
      </p:pic>
      <p:sp>
        <p:nvSpPr>
          <p:cNvPr id="152" name="Google Shape;152;p28"/>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6"/>
          <p:cNvSpPr txBox="1"/>
          <p:nvPr>
            <p:ph type="title"/>
          </p:nvPr>
        </p:nvSpPr>
        <p:spPr>
          <a:xfrm>
            <a:off x="6973500" y="40402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Knowledge Base</a:t>
            </a:r>
            <a:endParaRPr>
              <a:solidFill>
                <a:srgbClr val="FFFFFF"/>
              </a:solidFill>
            </a:endParaRPr>
          </a:p>
        </p:txBody>
      </p:sp>
      <p:sp>
        <p:nvSpPr>
          <p:cNvPr id="379" name="Google Shape;379;p46"/>
          <p:cNvSpPr txBox="1"/>
          <p:nvPr>
            <p:ph type="title"/>
          </p:nvPr>
        </p:nvSpPr>
        <p:spPr>
          <a:xfrm>
            <a:off x="497009" y="209175"/>
            <a:ext cx="3148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Knowledge Base</a:t>
            </a:r>
            <a:endParaRPr/>
          </a:p>
        </p:txBody>
      </p:sp>
      <p:pic>
        <p:nvPicPr>
          <p:cNvPr id="380" name="Google Shape;380;p46"/>
          <p:cNvPicPr preferRelativeResize="0"/>
          <p:nvPr/>
        </p:nvPicPr>
        <p:blipFill>
          <a:blip r:embed="rId3">
            <a:alphaModFix/>
          </a:blip>
          <a:stretch>
            <a:fillRect/>
          </a:stretch>
        </p:blipFill>
        <p:spPr>
          <a:xfrm>
            <a:off x="497000" y="969413"/>
            <a:ext cx="890258" cy="777901"/>
          </a:xfrm>
          <a:prstGeom prst="rect">
            <a:avLst/>
          </a:prstGeom>
          <a:noFill/>
          <a:ln>
            <a:noFill/>
          </a:ln>
        </p:spPr>
      </p:pic>
      <p:pic>
        <p:nvPicPr>
          <p:cNvPr id="381" name="Google Shape;381;p46"/>
          <p:cNvPicPr preferRelativeResize="0"/>
          <p:nvPr/>
        </p:nvPicPr>
        <p:blipFill rotWithShape="1">
          <a:blip r:embed="rId4">
            <a:alphaModFix/>
          </a:blip>
          <a:srcRect b="44401" l="0" r="14434" t="0"/>
          <a:stretch/>
        </p:blipFill>
        <p:spPr>
          <a:xfrm rot="-4">
            <a:off x="-8225" y="3073804"/>
            <a:ext cx="2170500" cy="1055683"/>
          </a:xfrm>
          <a:prstGeom prst="rect">
            <a:avLst/>
          </a:prstGeom>
          <a:noFill/>
          <a:ln>
            <a:noFill/>
          </a:ln>
        </p:spPr>
      </p:pic>
      <p:sp>
        <p:nvSpPr>
          <p:cNvPr id="382" name="Google Shape;382;p46"/>
          <p:cNvSpPr txBox="1"/>
          <p:nvPr/>
        </p:nvSpPr>
        <p:spPr>
          <a:xfrm>
            <a:off x="1812800" y="1099613"/>
            <a:ext cx="37833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2"/>
                </a:solidFill>
                <a:latin typeface="Karla"/>
                <a:ea typeface="Karla"/>
                <a:cs typeface="Karla"/>
                <a:sym typeface="Karla"/>
              </a:rPr>
              <a:t>Knowledge base : </a:t>
            </a:r>
            <a:r>
              <a:rPr b="1" lang="en-GB" sz="2000">
                <a:solidFill>
                  <a:schemeClr val="dk2"/>
                </a:solidFill>
                <a:latin typeface="Karla"/>
                <a:ea typeface="Karla"/>
                <a:cs typeface="Karla"/>
                <a:sym typeface="Karla"/>
              </a:rPr>
              <a:t>triples</a:t>
            </a:r>
            <a:endParaRPr b="1" sz="2000">
              <a:solidFill>
                <a:schemeClr val="dk2"/>
              </a:solidFill>
              <a:latin typeface="Karla"/>
              <a:ea typeface="Karla"/>
              <a:cs typeface="Karla"/>
              <a:sym typeface="Karla"/>
            </a:endParaRPr>
          </a:p>
        </p:txBody>
      </p:sp>
      <p:pic>
        <p:nvPicPr>
          <p:cNvPr id="383" name="Google Shape;383;p46"/>
          <p:cNvPicPr preferRelativeResize="0"/>
          <p:nvPr/>
        </p:nvPicPr>
        <p:blipFill>
          <a:blip r:embed="rId5">
            <a:alphaModFix/>
          </a:blip>
          <a:stretch>
            <a:fillRect/>
          </a:stretch>
        </p:blipFill>
        <p:spPr>
          <a:xfrm>
            <a:off x="7933725" y="1454500"/>
            <a:ext cx="646250" cy="700100"/>
          </a:xfrm>
          <a:prstGeom prst="rect">
            <a:avLst/>
          </a:prstGeom>
          <a:noFill/>
          <a:ln>
            <a:noFill/>
          </a:ln>
        </p:spPr>
      </p:pic>
      <p:sp>
        <p:nvSpPr>
          <p:cNvPr id="384" name="Google Shape;384;p46"/>
          <p:cNvSpPr/>
          <p:nvPr/>
        </p:nvSpPr>
        <p:spPr>
          <a:xfrm>
            <a:off x="2362450" y="1731575"/>
            <a:ext cx="1386900" cy="777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Subject</a:t>
            </a:r>
            <a:endParaRPr/>
          </a:p>
        </p:txBody>
      </p:sp>
      <p:sp>
        <p:nvSpPr>
          <p:cNvPr id="385" name="Google Shape;385;p46"/>
          <p:cNvSpPr/>
          <p:nvPr/>
        </p:nvSpPr>
        <p:spPr>
          <a:xfrm>
            <a:off x="5308825" y="1731575"/>
            <a:ext cx="1386900" cy="777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Object</a:t>
            </a:r>
            <a:endParaRPr/>
          </a:p>
        </p:txBody>
      </p:sp>
      <p:cxnSp>
        <p:nvCxnSpPr>
          <p:cNvPr id="386" name="Google Shape;386;p46"/>
          <p:cNvCxnSpPr>
            <a:stCxn id="384" idx="6"/>
            <a:endCxn id="385" idx="2"/>
          </p:cNvCxnSpPr>
          <p:nvPr/>
        </p:nvCxnSpPr>
        <p:spPr>
          <a:xfrm>
            <a:off x="3749350" y="2120525"/>
            <a:ext cx="1559400" cy="0"/>
          </a:xfrm>
          <a:prstGeom prst="straightConnector1">
            <a:avLst/>
          </a:prstGeom>
          <a:noFill/>
          <a:ln cap="flat" cmpd="sng" w="28575">
            <a:solidFill>
              <a:schemeClr val="dk2"/>
            </a:solidFill>
            <a:prstDash val="solid"/>
            <a:round/>
            <a:headEnd len="med" w="med" type="none"/>
            <a:tailEnd len="med" w="med" type="triangle"/>
          </a:ln>
        </p:spPr>
      </p:cxnSp>
      <p:sp>
        <p:nvSpPr>
          <p:cNvPr id="387" name="Google Shape;387;p46"/>
          <p:cNvSpPr txBox="1"/>
          <p:nvPr/>
        </p:nvSpPr>
        <p:spPr>
          <a:xfrm>
            <a:off x="3972500" y="1714225"/>
            <a:ext cx="9585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Predicate</a:t>
            </a:r>
            <a:endParaRPr/>
          </a:p>
        </p:txBody>
      </p:sp>
      <p:sp>
        <p:nvSpPr>
          <p:cNvPr id="388" name="Google Shape;388;p46"/>
          <p:cNvSpPr txBox="1"/>
          <p:nvPr/>
        </p:nvSpPr>
        <p:spPr>
          <a:xfrm>
            <a:off x="6106350" y="1148775"/>
            <a:ext cx="27807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200">
                <a:solidFill>
                  <a:schemeClr val="dk1"/>
                </a:solidFill>
              </a:rPr>
              <a:t>Resource Des</a:t>
            </a:r>
            <a:r>
              <a:rPr b="1" i="1" lang="en-GB" sz="1200">
                <a:solidFill>
                  <a:srgbClr val="FFFFFF"/>
                </a:solidFill>
              </a:rPr>
              <a:t>cription Framework</a:t>
            </a:r>
            <a:r>
              <a:rPr b="1" i="1" lang="en-GB" sz="1200">
                <a:solidFill>
                  <a:schemeClr val="dk1"/>
                </a:solidFill>
              </a:rPr>
              <a:t> </a:t>
            </a:r>
            <a:endParaRPr/>
          </a:p>
        </p:txBody>
      </p:sp>
      <p:sp>
        <p:nvSpPr>
          <p:cNvPr id="389" name="Google Shape;389;p46"/>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
        <p:nvSpPr>
          <p:cNvPr id="390" name="Google Shape;390;p46"/>
          <p:cNvSpPr/>
          <p:nvPr/>
        </p:nvSpPr>
        <p:spPr>
          <a:xfrm>
            <a:off x="737225" y="2197425"/>
            <a:ext cx="409800" cy="549900"/>
          </a:xfrm>
          <a:prstGeom prst="down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6"/>
          <p:cNvSpPr/>
          <p:nvPr/>
        </p:nvSpPr>
        <p:spPr>
          <a:xfrm>
            <a:off x="2385425" y="3378400"/>
            <a:ext cx="1386900" cy="777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Age</a:t>
            </a:r>
            <a:endParaRPr/>
          </a:p>
        </p:txBody>
      </p:sp>
      <p:sp>
        <p:nvSpPr>
          <p:cNvPr id="392" name="Google Shape;392;p46"/>
          <p:cNvSpPr/>
          <p:nvPr/>
        </p:nvSpPr>
        <p:spPr>
          <a:xfrm>
            <a:off x="5331800" y="3378400"/>
            <a:ext cx="1386900" cy="7779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12</a:t>
            </a:r>
            <a:endParaRPr/>
          </a:p>
        </p:txBody>
      </p:sp>
      <p:cxnSp>
        <p:nvCxnSpPr>
          <p:cNvPr id="393" name="Google Shape;393;p46"/>
          <p:cNvCxnSpPr>
            <a:stCxn id="391" idx="6"/>
            <a:endCxn id="392" idx="2"/>
          </p:cNvCxnSpPr>
          <p:nvPr/>
        </p:nvCxnSpPr>
        <p:spPr>
          <a:xfrm>
            <a:off x="3772325" y="3767350"/>
            <a:ext cx="1559400" cy="0"/>
          </a:xfrm>
          <a:prstGeom prst="straightConnector1">
            <a:avLst/>
          </a:prstGeom>
          <a:noFill/>
          <a:ln cap="flat" cmpd="sng" w="28575">
            <a:solidFill>
              <a:schemeClr val="dk2"/>
            </a:solidFill>
            <a:prstDash val="solid"/>
            <a:round/>
            <a:headEnd len="med" w="med" type="none"/>
            <a:tailEnd len="med" w="med" type="triangle"/>
          </a:ln>
        </p:spPr>
      </p:cxnSp>
      <p:sp>
        <p:nvSpPr>
          <p:cNvPr id="394" name="Google Shape;394;p46"/>
          <p:cNvSpPr txBox="1"/>
          <p:nvPr/>
        </p:nvSpPr>
        <p:spPr>
          <a:xfrm>
            <a:off x="3995475" y="3436050"/>
            <a:ext cx="9585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hasValue</a:t>
            </a:r>
            <a:endParaRPr>
              <a:solidFill>
                <a:srgbClr val="FF0000"/>
              </a:solidFill>
            </a:endParaRPr>
          </a:p>
        </p:txBody>
      </p:sp>
      <p:sp>
        <p:nvSpPr>
          <p:cNvPr id="395" name="Google Shape;395;p46"/>
          <p:cNvSpPr/>
          <p:nvPr/>
        </p:nvSpPr>
        <p:spPr>
          <a:xfrm>
            <a:off x="2253600" y="3062000"/>
            <a:ext cx="4636800" cy="1397700"/>
          </a:xfrm>
          <a:prstGeom prst="rect">
            <a:avLst/>
          </a:prstGeom>
          <a:noFill/>
          <a:ln cap="flat" cmpd="sng" w="762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47"/>
          <p:cNvSpPr txBox="1"/>
          <p:nvPr>
            <p:ph type="title"/>
          </p:nvPr>
        </p:nvSpPr>
        <p:spPr>
          <a:xfrm>
            <a:off x="6973500" y="40402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Knowledge Base</a:t>
            </a:r>
            <a:endParaRPr>
              <a:solidFill>
                <a:srgbClr val="FFFFFF"/>
              </a:solidFill>
            </a:endParaRPr>
          </a:p>
        </p:txBody>
      </p:sp>
      <p:sp>
        <p:nvSpPr>
          <p:cNvPr id="401" name="Google Shape;401;p47"/>
          <p:cNvSpPr txBox="1"/>
          <p:nvPr>
            <p:ph type="title"/>
          </p:nvPr>
        </p:nvSpPr>
        <p:spPr>
          <a:xfrm>
            <a:off x="497009" y="209175"/>
            <a:ext cx="3148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Knowledge Base</a:t>
            </a:r>
            <a:endParaRPr/>
          </a:p>
        </p:txBody>
      </p:sp>
      <p:pic>
        <p:nvPicPr>
          <p:cNvPr id="402" name="Google Shape;402;p47"/>
          <p:cNvPicPr preferRelativeResize="0"/>
          <p:nvPr/>
        </p:nvPicPr>
        <p:blipFill rotWithShape="1">
          <a:blip r:embed="rId3">
            <a:alphaModFix/>
          </a:blip>
          <a:srcRect b="44401" l="0" r="14434" t="0"/>
          <a:stretch/>
        </p:blipFill>
        <p:spPr>
          <a:xfrm rot="-4">
            <a:off x="553902" y="1418221"/>
            <a:ext cx="7432475" cy="3615041"/>
          </a:xfrm>
          <a:prstGeom prst="rect">
            <a:avLst/>
          </a:prstGeom>
          <a:noFill/>
          <a:ln>
            <a:noFill/>
          </a:ln>
        </p:spPr>
      </p:pic>
      <p:sp>
        <p:nvSpPr>
          <p:cNvPr id="403" name="Google Shape;403;p47"/>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
        <p:nvSpPr>
          <p:cNvPr id="404" name="Google Shape;404;p47"/>
          <p:cNvSpPr/>
          <p:nvPr/>
        </p:nvSpPr>
        <p:spPr>
          <a:xfrm>
            <a:off x="3291300" y="3095000"/>
            <a:ext cx="2561400" cy="981300"/>
          </a:xfrm>
          <a:prstGeom prst="flowChartConnec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7"/>
          <p:cNvSpPr txBox="1"/>
          <p:nvPr/>
        </p:nvSpPr>
        <p:spPr>
          <a:xfrm>
            <a:off x="979475" y="889725"/>
            <a:ext cx="48819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2"/>
                </a:solidFill>
                <a:highlight>
                  <a:srgbClr val="FFFFFF"/>
                </a:highlight>
                <a:latin typeface="Calibri"/>
                <a:ea typeface="Calibri"/>
                <a:cs typeface="Calibri"/>
                <a:sym typeface="Calibri"/>
              </a:rPr>
              <a:t>Ontology</a:t>
            </a:r>
            <a:r>
              <a:rPr lang="en-GB" sz="2000">
                <a:solidFill>
                  <a:schemeClr val="dk2"/>
                </a:solidFill>
                <a:highlight>
                  <a:srgbClr val="FFFFFF"/>
                </a:highlight>
                <a:latin typeface="Calibri"/>
                <a:ea typeface="Calibri"/>
                <a:cs typeface="Calibri"/>
                <a:sym typeface="Calibri"/>
              </a:rPr>
              <a:t>: </a:t>
            </a:r>
            <a:r>
              <a:rPr lang="en-GB" sz="2000">
                <a:solidFill>
                  <a:schemeClr val="dk2"/>
                </a:solidFill>
                <a:highlight>
                  <a:srgbClr val="FFFFFF"/>
                </a:highlight>
                <a:latin typeface="Calibri"/>
                <a:ea typeface="Calibri"/>
                <a:cs typeface="Calibri"/>
                <a:sym typeface="Calibri"/>
              </a:rPr>
              <a:t>the </a:t>
            </a:r>
            <a:r>
              <a:rPr b="1" lang="en-GB" sz="2000">
                <a:solidFill>
                  <a:schemeClr val="dk2"/>
                </a:solidFill>
                <a:highlight>
                  <a:srgbClr val="FFFFFF"/>
                </a:highlight>
                <a:latin typeface="Calibri"/>
                <a:ea typeface="Calibri"/>
                <a:cs typeface="Calibri"/>
                <a:sym typeface="Calibri"/>
              </a:rPr>
              <a:t>concepts</a:t>
            </a:r>
            <a:r>
              <a:rPr lang="en-GB" sz="2000">
                <a:solidFill>
                  <a:schemeClr val="dk2"/>
                </a:solidFill>
                <a:highlight>
                  <a:srgbClr val="FFFFFF"/>
                </a:highlight>
                <a:latin typeface="Calibri"/>
                <a:ea typeface="Calibri"/>
                <a:cs typeface="Calibri"/>
                <a:sym typeface="Calibri"/>
              </a:rPr>
              <a:t> and</a:t>
            </a:r>
            <a:r>
              <a:rPr b="1" lang="en-GB" sz="2000">
                <a:solidFill>
                  <a:schemeClr val="dk2"/>
                </a:solidFill>
                <a:highlight>
                  <a:srgbClr val="FFFFFF"/>
                </a:highlight>
                <a:latin typeface="Calibri"/>
                <a:ea typeface="Calibri"/>
                <a:cs typeface="Calibri"/>
                <a:sym typeface="Calibri"/>
              </a:rPr>
              <a:t> relationships </a:t>
            </a:r>
            <a:endParaRPr b="1" sz="2000">
              <a:solidFill>
                <a:schemeClr val="dk2"/>
              </a:solidFill>
              <a:latin typeface="Calibri"/>
              <a:ea typeface="Calibri"/>
              <a:cs typeface="Calibri"/>
              <a:sym typeface="Calibri"/>
            </a:endParaRPr>
          </a:p>
        </p:txBody>
      </p:sp>
      <p:sp>
        <p:nvSpPr>
          <p:cNvPr id="406" name="Google Shape;406;p47"/>
          <p:cNvSpPr/>
          <p:nvPr/>
        </p:nvSpPr>
        <p:spPr>
          <a:xfrm>
            <a:off x="1661425" y="1519325"/>
            <a:ext cx="2170500" cy="751200"/>
          </a:xfrm>
          <a:prstGeom prst="wedgeEllipseCallout">
            <a:avLst>
              <a:gd fmla="val -58174" name="adj1"/>
              <a:gd fmla="val -2502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0000"/>
              </a:lnSpc>
              <a:spcBef>
                <a:spcPts val="0"/>
              </a:spcBef>
              <a:spcAft>
                <a:spcPts val="300"/>
              </a:spcAft>
              <a:buClr>
                <a:schemeClr val="dk1"/>
              </a:buClr>
              <a:buSzPts val="1100"/>
              <a:buFont typeface="Arial"/>
              <a:buNone/>
            </a:pPr>
            <a:r>
              <a:rPr b="1" lang="en-GB" sz="1200">
                <a:solidFill>
                  <a:srgbClr val="005A9C"/>
                </a:solidFill>
              </a:rPr>
              <a:t>Semantic Sensor Network Ontology</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8"/>
          <p:cNvSpPr txBox="1"/>
          <p:nvPr>
            <p:ph type="title"/>
          </p:nvPr>
        </p:nvSpPr>
        <p:spPr>
          <a:xfrm>
            <a:off x="6973500" y="40402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Knowledge Base</a:t>
            </a:r>
            <a:endParaRPr>
              <a:solidFill>
                <a:srgbClr val="FFFFFF"/>
              </a:solidFill>
            </a:endParaRPr>
          </a:p>
        </p:txBody>
      </p:sp>
      <p:sp>
        <p:nvSpPr>
          <p:cNvPr id="412" name="Google Shape;412;p48"/>
          <p:cNvSpPr txBox="1"/>
          <p:nvPr>
            <p:ph type="title"/>
          </p:nvPr>
        </p:nvSpPr>
        <p:spPr>
          <a:xfrm>
            <a:off x="497009" y="209175"/>
            <a:ext cx="3148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Knowledge Base</a:t>
            </a:r>
            <a:endParaRPr/>
          </a:p>
        </p:txBody>
      </p:sp>
      <p:pic>
        <p:nvPicPr>
          <p:cNvPr id="413" name="Google Shape;413;p48"/>
          <p:cNvPicPr preferRelativeResize="0"/>
          <p:nvPr/>
        </p:nvPicPr>
        <p:blipFill>
          <a:blip r:embed="rId3">
            <a:alphaModFix/>
          </a:blip>
          <a:stretch>
            <a:fillRect/>
          </a:stretch>
        </p:blipFill>
        <p:spPr>
          <a:xfrm>
            <a:off x="240913" y="2401913"/>
            <a:ext cx="3309025" cy="2332000"/>
          </a:xfrm>
          <a:prstGeom prst="rect">
            <a:avLst/>
          </a:prstGeom>
          <a:noFill/>
          <a:ln>
            <a:noFill/>
          </a:ln>
        </p:spPr>
      </p:pic>
      <p:pic>
        <p:nvPicPr>
          <p:cNvPr id="414" name="Google Shape;414;p48"/>
          <p:cNvPicPr preferRelativeResize="0"/>
          <p:nvPr/>
        </p:nvPicPr>
        <p:blipFill>
          <a:blip r:embed="rId4">
            <a:alphaModFix/>
          </a:blip>
          <a:stretch>
            <a:fillRect/>
          </a:stretch>
        </p:blipFill>
        <p:spPr>
          <a:xfrm>
            <a:off x="4595649" y="2401925"/>
            <a:ext cx="1075625" cy="1139775"/>
          </a:xfrm>
          <a:prstGeom prst="rect">
            <a:avLst/>
          </a:prstGeom>
          <a:noFill/>
          <a:ln>
            <a:noFill/>
          </a:ln>
        </p:spPr>
      </p:pic>
      <p:pic>
        <p:nvPicPr>
          <p:cNvPr id="415" name="Google Shape;415;p48"/>
          <p:cNvPicPr preferRelativeResize="0"/>
          <p:nvPr/>
        </p:nvPicPr>
        <p:blipFill>
          <a:blip r:embed="rId5">
            <a:alphaModFix/>
          </a:blip>
          <a:stretch>
            <a:fillRect/>
          </a:stretch>
        </p:blipFill>
        <p:spPr>
          <a:xfrm>
            <a:off x="5671274" y="3314975"/>
            <a:ext cx="1200075" cy="1031475"/>
          </a:xfrm>
          <a:prstGeom prst="rect">
            <a:avLst/>
          </a:prstGeom>
          <a:noFill/>
          <a:ln>
            <a:noFill/>
          </a:ln>
        </p:spPr>
      </p:pic>
      <p:pic>
        <p:nvPicPr>
          <p:cNvPr id="416" name="Google Shape;416;p48"/>
          <p:cNvPicPr preferRelativeResize="0"/>
          <p:nvPr/>
        </p:nvPicPr>
        <p:blipFill>
          <a:blip r:embed="rId6">
            <a:alphaModFix/>
          </a:blip>
          <a:stretch>
            <a:fillRect/>
          </a:stretch>
        </p:blipFill>
        <p:spPr>
          <a:xfrm>
            <a:off x="4150935" y="3652125"/>
            <a:ext cx="1281575" cy="1253350"/>
          </a:xfrm>
          <a:prstGeom prst="rect">
            <a:avLst/>
          </a:prstGeom>
          <a:noFill/>
          <a:ln>
            <a:noFill/>
          </a:ln>
        </p:spPr>
      </p:pic>
      <p:sp>
        <p:nvSpPr>
          <p:cNvPr id="417" name="Google Shape;417;p48"/>
          <p:cNvSpPr/>
          <p:nvPr/>
        </p:nvSpPr>
        <p:spPr>
          <a:xfrm rot="10800000">
            <a:off x="3606261" y="3103335"/>
            <a:ext cx="620400" cy="485700"/>
          </a:xfrm>
          <a:prstGeom prst="lef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8"/>
          <p:cNvSpPr txBox="1"/>
          <p:nvPr/>
        </p:nvSpPr>
        <p:spPr>
          <a:xfrm>
            <a:off x="1131850" y="1046925"/>
            <a:ext cx="55311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2"/>
                </a:solidFill>
                <a:latin typeface="Karla"/>
                <a:ea typeface="Karla"/>
                <a:cs typeface="Karla"/>
                <a:sym typeface="Karla"/>
              </a:rPr>
              <a:t>Rules                               Deductions</a:t>
            </a:r>
            <a:endParaRPr b="1" sz="2000">
              <a:solidFill>
                <a:schemeClr val="dk2"/>
              </a:solidFill>
              <a:latin typeface="Karla"/>
              <a:ea typeface="Karla"/>
              <a:cs typeface="Karla"/>
              <a:sym typeface="Karla"/>
            </a:endParaRPr>
          </a:p>
        </p:txBody>
      </p:sp>
      <p:sp>
        <p:nvSpPr>
          <p:cNvPr id="419" name="Google Shape;419;p48"/>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
        <p:nvSpPr>
          <p:cNvPr id="420" name="Google Shape;420;p48"/>
          <p:cNvSpPr/>
          <p:nvPr/>
        </p:nvSpPr>
        <p:spPr>
          <a:xfrm>
            <a:off x="2289725" y="1005525"/>
            <a:ext cx="1281600" cy="504900"/>
          </a:xfrm>
          <a:prstGeom prst="homePlate">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Reasoner</a:t>
            </a:r>
            <a:endParaRPr/>
          </a:p>
        </p:txBody>
      </p:sp>
      <p:sp>
        <p:nvSpPr>
          <p:cNvPr id="421" name="Google Shape;421;p48"/>
          <p:cNvSpPr/>
          <p:nvPr/>
        </p:nvSpPr>
        <p:spPr>
          <a:xfrm>
            <a:off x="1131850" y="4088275"/>
            <a:ext cx="1636800" cy="645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8"/>
          <p:cNvSpPr/>
          <p:nvPr/>
        </p:nvSpPr>
        <p:spPr>
          <a:xfrm>
            <a:off x="1076950" y="4036075"/>
            <a:ext cx="1746600" cy="790800"/>
          </a:xfrm>
          <a:prstGeom prst="rect">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400"/>
                                          </p:stCondLst>
                                        </p:cTn>
                                        <p:tgtEl>
                                          <p:spTgt spid="4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id="427" name="Google Shape;427;p49"/>
          <p:cNvPicPr preferRelativeResize="0"/>
          <p:nvPr/>
        </p:nvPicPr>
        <p:blipFill>
          <a:blip r:embed="rId3">
            <a:alphaModFix/>
          </a:blip>
          <a:stretch>
            <a:fillRect/>
          </a:stretch>
        </p:blipFill>
        <p:spPr>
          <a:xfrm>
            <a:off x="1869125" y="1097925"/>
            <a:ext cx="3180225" cy="3548450"/>
          </a:xfrm>
          <a:prstGeom prst="rect">
            <a:avLst/>
          </a:prstGeom>
          <a:noFill/>
          <a:ln>
            <a:noFill/>
          </a:ln>
        </p:spPr>
      </p:pic>
      <p:sp>
        <p:nvSpPr>
          <p:cNvPr id="428" name="Google Shape;428;p49"/>
          <p:cNvSpPr txBox="1"/>
          <p:nvPr>
            <p:ph type="title"/>
          </p:nvPr>
        </p:nvSpPr>
        <p:spPr>
          <a:xfrm>
            <a:off x="6996575" y="20917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Server &amp; KB</a:t>
            </a:r>
            <a:endParaRPr>
              <a:solidFill>
                <a:srgbClr val="FFFFFF"/>
              </a:solidFill>
            </a:endParaRPr>
          </a:p>
        </p:txBody>
      </p:sp>
      <p:sp>
        <p:nvSpPr>
          <p:cNvPr id="429" name="Google Shape;429;p49"/>
          <p:cNvSpPr txBox="1"/>
          <p:nvPr>
            <p:ph type="title"/>
          </p:nvPr>
        </p:nvSpPr>
        <p:spPr>
          <a:xfrm>
            <a:off x="578034" y="416225"/>
            <a:ext cx="3148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Server &amp; Knowledge Base</a:t>
            </a:r>
            <a:endParaRPr/>
          </a:p>
        </p:txBody>
      </p:sp>
      <p:sp>
        <p:nvSpPr>
          <p:cNvPr id="430" name="Google Shape;430;p49"/>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0"/>
          <p:cNvSpPr txBox="1"/>
          <p:nvPr>
            <p:ph type="title"/>
          </p:nvPr>
        </p:nvSpPr>
        <p:spPr>
          <a:xfrm>
            <a:off x="6996575" y="20917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Server &amp; KB</a:t>
            </a:r>
            <a:endParaRPr>
              <a:solidFill>
                <a:srgbClr val="FFFFFF"/>
              </a:solidFill>
            </a:endParaRPr>
          </a:p>
        </p:txBody>
      </p:sp>
      <p:sp>
        <p:nvSpPr>
          <p:cNvPr id="436" name="Google Shape;436;p50"/>
          <p:cNvSpPr txBox="1"/>
          <p:nvPr>
            <p:ph type="title"/>
          </p:nvPr>
        </p:nvSpPr>
        <p:spPr>
          <a:xfrm>
            <a:off x="578034" y="416225"/>
            <a:ext cx="3148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Server &amp; Knowledge Base</a:t>
            </a:r>
            <a:endParaRPr/>
          </a:p>
        </p:txBody>
      </p:sp>
      <p:sp>
        <p:nvSpPr>
          <p:cNvPr id="437" name="Google Shape;437;p50"/>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
        <p:nvSpPr>
          <p:cNvPr id="438" name="Google Shape;438;p50"/>
          <p:cNvSpPr txBox="1"/>
          <p:nvPr/>
        </p:nvSpPr>
        <p:spPr>
          <a:xfrm>
            <a:off x="416475" y="901925"/>
            <a:ext cx="3077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From Smartphone</a:t>
            </a:r>
            <a:endParaRPr/>
          </a:p>
        </p:txBody>
      </p:sp>
      <p:graphicFrame>
        <p:nvGraphicFramePr>
          <p:cNvPr id="439" name="Google Shape;439;p50"/>
          <p:cNvGraphicFramePr/>
          <p:nvPr/>
        </p:nvGraphicFramePr>
        <p:xfrm>
          <a:off x="126125" y="1387625"/>
          <a:ext cx="3000000" cy="3000000"/>
        </p:xfrm>
        <a:graphic>
          <a:graphicData uri="http://schemas.openxmlformats.org/drawingml/2006/table">
            <a:tbl>
              <a:tblPr>
                <a:noFill/>
                <a:tableStyleId>{56C1340F-EEC5-45DC-B293-9564BE1E5B3C}</a:tableStyleId>
              </a:tblPr>
              <a:tblGrid>
                <a:gridCol w="1508825"/>
                <a:gridCol w="1508825"/>
              </a:tblGrid>
              <a:tr h="352800">
                <a:tc gridSpan="2">
                  <a:txBody>
                    <a:bodyPr>
                      <a:noAutofit/>
                    </a:bodyPr>
                    <a:lstStyle/>
                    <a:p>
                      <a:pPr indent="0" lvl="0" marL="0" rtl="0" algn="ctr">
                        <a:spcBef>
                          <a:spcPts val="0"/>
                        </a:spcBef>
                        <a:spcAft>
                          <a:spcPts val="0"/>
                        </a:spcAft>
                        <a:buNone/>
                      </a:pPr>
                      <a:r>
                        <a:rPr b="1" lang="en-GB">
                          <a:solidFill>
                            <a:srgbClr val="FFFFFF"/>
                          </a:solidFill>
                        </a:rPr>
                        <a:t>Hash Map</a:t>
                      </a:r>
                      <a:endParaRPr b="1">
                        <a:solidFill>
                          <a:srgbClr val="FFFFFF"/>
                        </a:solidFill>
                      </a:endParaRPr>
                    </a:p>
                  </a:txBody>
                  <a:tcPr marT="91425" marB="91425" marR="91425" marL="91425">
                    <a:lnB cap="flat" cmpd="sng" w="9525">
                      <a:solidFill>
                        <a:srgbClr val="F3F3F3"/>
                      </a:solidFill>
                      <a:prstDash val="solid"/>
                      <a:round/>
                      <a:headEnd len="sm" w="sm" type="none"/>
                      <a:tailEnd len="sm" w="sm" type="none"/>
                    </a:lnB>
                    <a:solidFill>
                      <a:srgbClr val="000000"/>
                    </a:solidFill>
                  </a:tcPr>
                </a:tc>
                <a:tc hMerge="1"/>
              </a:tr>
              <a:tr h="352800">
                <a:tc>
                  <a:txBody>
                    <a:bodyPr>
                      <a:noAutofit/>
                    </a:bodyPr>
                    <a:lstStyle/>
                    <a:p>
                      <a:pPr indent="0" lvl="0" marL="0" rtl="0" algn="ctr">
                        <a:spcBef>
                          <a:spcPts val="0"/>
                        </a:spcBef>
                        <a:spcAft>
                          <a:spcPts val="0"/>
                        </a:spcAft>
                        <a:buNone/>
                      </a:pPr>
                      <a:r>
                        <a:rPr b="1" lang="en-GB">
                          <a:solidFill>
                            <a:srgbClr val="FFFFFF"/>
                          </a:solidFill>
                        </a:rPr>
                        <a:t>BSSID</a:t>
                      </a:r>
                      <a:endParaRPr b="1">
                        <a:solidFill>
                          <a:srgbClr val="FFFFFF"/>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GB">
                          <a:solidFill>
                            <a:srgbClr val="FFFFFF"/>
                          </a:solidFill>
                        </a:rPr>
                        <a:t>RSSI (dBm)</a:t>
                      </a:r>
                      <a:endParaRPr b="1">
                        <a:solidFill>
                          <a:srgbClr val="FFFFFF"/>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000000"/>
                    </a:solidFill>
                  </a:tcPr>
                </a:tc>
              </a:tr>
              <a:tr h="352800">
                <a:tc>
                  <a:txBody>
                    <a:bodyPr>
                      <a:noAutofit/>
                    </a:bodyPr>
                    <a:lstStyle/>
                    <a:p>
                      <a:pPr indent="0" lvl="0" marL="0" rtl="0" algn="ctr">
                        <a:spcBef>
                          <a:spcPts val="0"/>
                        </a:spcBef>
                        <a:spcAft>
                          <a:spcPts val="0"/>
                        </a:spcAft>
                        <a:buNone/>
                      </a:pPr>
                      <a:r>
                        <a:rPr lang="en-GB"/>
                        <a:t>b0:6e:bf:d8:97:fc</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GB"/>
                        <a:t>-50</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r h="352800">
                <a:tc>
                  <a:txBody>
                    <a:bodyPr>
                      <a:noAutofit/>
                    </a:bodyPr>
                    <a:lstStyle/>
                    <a:p>
                      <a:pPr indent="0" lvl="0" marL="0" rtl="0" algn="ctr">
                        <a:spcBef>
                          <a:spcPts val="0"/>
                        </a:spcBef>
                        <a:spcAft>
                          <a:spcPts val="0"/>
                        </a:spcAft>
                        <a:buNone/>
                      </a:pPr>
                      <a:r>
                        <a:rPr lang="en-GB"/>
                        <a:t>...</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lang="en-GB"/>
                        <a:t>...</a:t>
                      </a:r>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FFFFF"/>
                    </a:solidFill>
                  </a:tcPr>
                </a:tc>
              </a:tr>
            </a:tbl>
          </a:graphicData>
        </a:graphic>
      </p:graphicFrame>
      <p:sp>
        <p:nvSpPr>
          <p:cNvPr id="440" name="Google Shape;440;p50"/>
          <p:cNvSpPr txBox="1"/>
          <p:nvPr/>
        </p:nvSpPr>
        <p:spPr>
          <a:xfrm>
            <a:off x="4039550" y="901925"/>
            <a:ext cx="22077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From Knowledge Base </a:t>
            </a:r>
            <a:endParaRPr/>
          </a:p>
        </p:txBody>
      </p:sp>
      <p:sp>
        <p:nvSpPr>
          <p:cNvPr id="441" name="Google Shape;441;p50"/>
          <p:cNvSpPr/>
          <p:nvPr/>
        </p:nvSpPr>
        <p:spPr>
          <a:xfrm>
            <a:off x="3397075" y="3048325"/>
            <a:ext cx="492900" cy="59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0"/>
          <p:cNvSpPr/>
          <p:nvPr/>
        </p:nvSpPr>
        <p:spPr>
          <a:xfrm>
            <a:off x="3494175" y="1429100"/>
            <a:ext cx="1024800" cy="66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GEI 105</a:t>
            </a:r>
            <a:endParaRPr/>
          </a:p>
        </p:txBody>
      </p:sp>
      <p:sp>
        <p:nvSpPr>
          <p:cNvPr id="443" name="Google Shape;443;p50"/>
          <p:cNvSpPr/>
          <p:nvPr/>
        </p:nvSpPr>
        <p:spPr>
          <a:xfrm>
            <a:off x="5671051" y="1429100"/>
            <a:ext cx="1201500" cy="666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f</a:t>
            </a:r>
            <a:r>
              <a:rPr lang="en-GB"/>
              <a:t>ootprint   105</a:t>
            </a:r>
            <a:endParaRPr/>
          </a:p>
        </p:txBody>
      </p:sp>
      <p:cxnSp>
        <p:nvCxnSpPr>
          <p:cNvPr id="444" name="Google Shape;444;p50"/>
          <p:cNvCxnSpPr/>
          <p:nvPr/>
        </p:nvCxnSpPr>
        <p:spPr>
          <a:xfrm>
            <a:off x="4518857" y="1762250"/>
            <a:ext cx="1152000" cy="0"/>
          </a:xfrm>
          <a:prstGeom prst="straightConnector1">
            <a:avLst/>
          </a:prstGeom>
          <a:noFill/>
          <a:ln cap="flat" cmpd="sng" w="28575">
            <a:solidFill>
              <a:schemeClr val="dk2"/>
            </a:solidFill>
            <a:prstDash val="solid"/>
            <a:round/>
            <a:headEnd len="med" w="med" type="none"/>
            <a:tailEnd len="med" w="med" type="triangle"/>
          </a:ln>
        </p:spPr>
      </p:cxnSp>
      <p:sp>
        <p:nvSpPr>
          <p:cNvPr id="445" name="Google Shape;445;p50"/>
          <p:cNvSpPr txBox="1"/>
          <p:nvPr/>
        </p:nvSpPr>
        <p:spPr>
          <a:xfrm>
            <a:off x="4430200" y="1314675"/>
            <a:ext cx="1316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has_footprint</a:t>
            </a:r>
            <a:endParaRPr/>
          </a:p>
        </p:txBody>
      </p:sp>
      <p:cxnSp>
        <p:nvCxnSpPr>
          <p:cNvPr id="446" name="Google Shape;446;p50"/>
          <p:cNvCxnSpPr>
            <a:endCxn id="447" idx="2"/>
          </p:cNvCxnSpPr>
          <p:nvPr/>
        </p:nvCxnSpPr>
        <p:spPr>
          <a:xfrm flipH="1" rot="10800000">
            <a:off x="6872576" y="1762250"/>
            <a:ext cx="922500" cy="3600"/>
          </a:xfrm>
          <a:prstGeom prst="straightConnector1">
            <a:avLst/>
          </a:prstGeom>
          <a:noFill/>
          <a:ln cap="flat" cmpd="sng" w="9525">
            <a:solidFill>
              <a:schemeClr val="dk2"/>
            </a:solidFill>
            <a:prstDash val="solid"/>
            <a:round/>
            <a:headEnd len="med" w="med" type="none"/>
            <a:tailEnd len="med" w="med" type="triangle"/>
          </a:ln>
        </p:spPr>
      </p:cxnSp>
      <p:sp>
        <p:nvSpPr>
          <p:cNvPr id="447" name="Google Shape;447;p50"/>
          <p:cNvSpPr/>
          <p:nvPr/>
        </p:nvSpPr>
        <p:spPr>
          <a:xfrm>
            <a:off x="7795076" y="1429100"/>
            <a:ext cx="1201500" cy="666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Values</a:t>
            </a:r>
            <a:endParaRPr/>
          </a:p>
        </p:txBody>
      </p:sp>
      <p:sp>
        <p:nvSpPr>
          <p:cNvPr id="448" name="Google Shape;448;p50"/>
          <p:cNvSpPr txBox="1"/>
          <p:nvPr/>
        </p:nvSpPr>
        <p:spPr>
          <a:xfrm>
            <a:off x="6792625" y="1314675"/>
            <a:ext cx="10248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has_value</a:t>
            </a:r>
            <a:endParaRPr/>
          </a:p>
        </p:txBody>
      </p:sp>
      <p:sp>
        <p:nvSpPr>
          <p:cNvPr id="449" name="Google Shape;449;p50"/>
          <p:cNvSpPr/>
          <p:nvPr/>
        </p:nvSpPr>
        <p:spPr>
          <a:xfrm>
            <a:off x="3520600" y="2106325"/>
            <a:ext cx="1024800" cy="666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GEI 15</a:t>
            </a:r>
            <a:endParaRPr/>
          </a:p>
        </p:txBody>
      </p:sp>
      <p:sp>
        <p:nvSpPr>
          <p:cNvPr id="450" name="Google Shape;450;p50"/>
          <p:cNvSpPr/>
          <p:nvPr/>
        </p:nvSpPr>
        <p:spPr>
          <a:xfrm>
            <a:off x="5697476" y="2106325"/>
            <a:ext cx="1201500" cy="666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footprint   15</a:t>
            </a:r>
            <a:endParaRPr/>
          </a:p>
        </p:txBody>
      </p:sp>
      <p:cxnSp>
        <p:nvCxnSpPr>
          <p:cNvPr id="451" name="Google Shape;451;p50"/>
          <p:cNvCxnSpPr/>
          <p:nvPr/>
        </p:nvCxnSpPr>
        <p:spPr>
          <a:xfrm>
            <a:off x="4545282" y="2439475"/>
            <a:ext cx="1152000" cy="0"/>
          </a:xfrm>
          <a:prstGeom prst="straightConnector1">
            <a:avLst/>
          </a:prstGeom>
          <a:noFill/>
          <a:ln cap="flat" cmpd="sng" w="28575">
            <a:solidFill>
              <a:schemeClr val="dk2"/>
            </a:solidFill>
            <a:prstDash val="solid"/>
            <a:round/>
            <a:headEnd len="med" w="med" type="none"/>
            <a:tailEnd len="med" w="med" type="triangle"/>
          </a:ln>
        </p:spPr>
      </p:cxnSp>
      <p:sp>
        <p:nvSpPr>
          <p:cNvPr id="452" name="Google Shape;452;p50"/>
          <p:cNvSpPr txBox="1"/>
          <p:nvPr/>
        </p:nvSpPr>
        <p:spPr>
          <a:xfrm>
            <a:off x="4456625" y="1991900"/>
            <a:ext cx="1316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has_footprint</a:t>
            </a:r>
            <a:endParaRPr/>
          </a:p>
        </p:txBody>
      </p:sp>
      <p:cxnSp>
        <p:nvCxnSpPr>
          <p:cNvPr id="453" name="Google Shape;453;p50"/>
          <p:cNvCxnSpPr>
            <a:endCxn id="454" idx="2"/>
          </p:cNvCxnSpPr>
          <p:nvPr/>
        </p:nvCxnSpPr>
        <p:spPr>
          <a:xfrm flipH="1" rot="10800000">
            <a:off x="6899001" y="2439475"/>
            <a:ext cx="922500" cy="3600"/>
          </a:xfrm>
          <a:prstGeom prst="straightConnector1">
            <a:avLst/>
          </a:prstGeom>
          <a:noFill/>
          <a:ln cap="flat" cmpd="sng" w="9525">
            <a:solidFill>
              <a:schemeClr val="dk2"/>
            </a:solidFill>
            <a:prstDash val="solid"/>
            <a:round/>
            <a:headEnd len="med" w="med" type="none"/>
            <a:tailEnd len="med" w="med" type="triangle"/>
          </a:ln>
        </p:spPr>
      </p:cxnSp>
      <p:sp>
        <p:nvSpPr>
          <p:cNvPr id="454" name="Google Shape;454;p50"/>
          <p:cNvSpPr/>
          <p:nvPr/>
        </p:nvSpPr>
        <p:spPr>
          <a:xfrm>
            <a:off x="7821501" y="2106325"/>
            <a:ext cx="1201500" cy="666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Values</a:t>
            </a:r>
            <a:endParaRPr/>
          </a:p>
        </p:txBody>
      </p:sp>
      <p:sp>
        <p:nvSpPr>
          <p:cNvPr id="455" name="Google Shape;455;p50"/>
          <p:cNvSpPr txBox="1"/>
          <p:nvPr/>
        </p:nvSpPr>
        <p:spPr>
          <a:xfrm>
            <a:off x="6819050" y="1991900"/>
            <a:ext cx="10248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has_value</a:t>
            </a:r>
            <a:endParaRPr/>
          </a:p>
        </p:txBody>
      </p:sp>
      <p:sp>
        <p:nvSpPr>
          <p:cNvPr id="456" name="Google Shape;456;p50"/>
          <p:cNvSpPr/>
          <p:nvPr/>
        </p:nvSpPr>
        <p:spPr>
          <a:xfrm>
            <a:off x="6270475" y="2866975"/>
            <a:ext cx="55500" cy="55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0"/>
          <p:cNvSpPr/>
          <p:nvPr/>
        </p:nvSpPr>
        <p:spPr>
          <a:xfrm>
            <a:off x="6270475" y="3093025"/>
            <a:ext cx="55500" cy="55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0"/>
          <p:cNvSpPr/>
          <p:nvPr/>
        </p:nvSpPr>
        <p:spPr>
          <a:xfrm>
            <a:off x="6270475" y="3319075"/>
            <a:ext cx="55500" cy="55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50"/>
          <p:cNvPicPr preferRelativeResize="0"/>
          <p:nvPr/>
        </p:nvPicPr>
        <p:blipFill>
          <a:blip r:embed="rId3">
            <a:alphaModFix/>
          </a:blip>
          <a:stretch>
            <a:fillRect/>
          </a:stretch>
        </p:blipFill>
        <p:spPr>
          <a:xfrm>
            <a:off x="481713" y="3771178"/>
            <a:ext cx="6323625" cy="1225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51"/>
          <p:cNvSpPr txBox="1"/>
          <p:nvPr>
            <p:ph type="ctrTitle"/>
          </p:nvPr>
        </p:nvSpPr>
        <p:spPr>
          <a:xfrm>
            <a:off x="311700" y="2058600"/>
            <a:ext cx="8520600" cy="102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Results</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2"/>
          <p:cNvSpPr txBox="1"/>
          <p:nvPr>
            <p:ph type="title"/>
          </p:nvPr>
        </p:nvSpPr>
        <p:spPr>
          <a:xfrm>
            <a:off x="6973500" y="504550"/>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What about</a:t>
            </a:r>
            <a:endParaRPr>
              <a:solidFill>
                <a:srgbClr val="FFFFFF"/>
              </a:solidFill>
            </a:endParaRPr>
          </a:p>
          <a:p>
            <a:pPr indent="0" lvl="0" marL="0" rtl="0" algn="l">
              <a:spcBef>
                <a:spcPts val="0"/>
              </a:spcBef>
              <a:spcAft>
                <a:spcPts val="0"/>
              </a:spcAft>
              <a:buNone/>
            </a:pPr>
            <a:r>
              <a:rPr lang="en-GB">
                <a:solidFill>
                  <a:srgbClr val="FFFFFF"/>
                </a:solidFill>
              </a:rPr>
              <a:t>GPS?</a:t>
            </a:r>
            <a:endParaRPr>
              <a:solidFill>
                <a:srgbClr val="FFFFFF"/>
              </a:solidFill>
            </a:endParaRPr>
          </a:p>
        </p:txBody>
      </p:sp>
      <p:pic>
        <p:nvPicPr>
          <p:cNvPr id="470" name="Google Shape;470;p52"/>
          <p:cNvPicPr preferRelativeResize="0"/>
          <p:nvPr/>
        </p:nvPicPr>
        <p:blipFill>
          <a:blip r:embed="rId3">
            <a:alphaModFix/>
          </a:blip>
          <a:stretch>
            <a:fillRect/>
          </a:stretch>
        </p:blipFill>
        <p:spPr>
          <a:xfrm>
            <a:off x="0" y="0"/>
            <a:ext cx="5689227" cy="2571750"/>
          </a:xfrm>
          <a:prstGeom prst="rect">
            <a:avLst/>
          </a:prstGeom>
          <a:noFill/>
          <a:ln>
            <a:noFill/>
          </a:ln>
        </p:spPr>
      </p:pic>
      <p:sp>
        <p:nvSpPr>
          <p:cNvPr id="471" name="Google Shape;471;p52"/>
          <p:cNvSpPr txBox="1"/>
          <p:nvPr/>
        </p:nvSpPr>
        <p:spPr>
          <a:xfrm>
            <a:off x="5689225" y="1091325"/>
            <a:ext cx="8919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GEI 109</a:t>
            </a:r>
            <a:endParaRPr b="1"/>
          </a:p>
        </p:txBody>
      </p:sp>
      <p:pic>
        <p:nvPicPr>
          <p:cNvPr id="472" name="Google Shape;472;p52"/>
          <p:cNvPicPr preferRelativeResize="0"/>
          <p:nvPr/>
        </p:nvPicPr>
        <p:blipFill>
          <a:blip r:embed="rId4">
            <a:alphaModFix/>
          </a:blip>
          <a:stretch>
            <a:fillRect/>
          </a:stretch>
        </p:blipFill>
        <p:spPr>
          <a:xfrm>
            <a:off x="1646138" y="2571750"/>
            <a:ext cx="5851715" cy="2475726"/>
          </a:xfrm>
          <a:prstGeom prst="rect">
            <a:avLst/>
          </a:prstGeom>
          <a:noFill/>
          <a:ln>
            <a:noFill/>
          </a:ln>
        </p:spPr>
      </p:pic>
      <p:sp>
        <p:nvSpPr>
          <p:cNvPr id="473" name="Google Shape;473;p52"/>
          <p:cNvSpPr txBox="1"/>
          <p:nvPr/>
        </p:nvSpPr>
        <p:spPr>
          <a:xfrm>
            <a:off x="754250" y="3615063"/>
            <a:ext cx="8919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GEI 213</a:t>
            </a:r>
            <a:endParaRPr b="1"/>
          </a:p>
        </p:txBody>
      </p:sp>
      <p:sp>
        <p:nvSpPr>
          <p:cNvPr id="474" name="Google Shape;474;p52"/>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3"/>
          <p:cNvSpPr txBox="1"/>
          <p:nvPr>
            <p:ph type="title"/>
          </p:nvPr>
        </p:nvSpPr>
        <p:spPr>
          <a:xfrm>
            <a:off x="6973500" y="504550"/>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What about</a:t>
            </a:r>
            <a:endParaRPr>
              <a:solidFill>
                <a:srgbClr val="FFFFFF"/>
              </a:solidFill>
            </a:endParaRPr>
          </a:p>
          <a:p>
            <a:pPr indent="0" lvl="0" marL="0" rtl="0" algn="l">
              <a:spcBef>
                <a:spcPts val="0"/>
              </a:spcBef>
              <a:spcAft>
                <a:spcPts val="0"/>
              </a:spcAft>
              <a:buNone/>
            </a:pPr>
            <a:r>
              <a:rPr lang="en-GB">
                <a:solidFill>
                  <a:srgbClr val="FFFFFF"/>
                </a:solidFill>
              </a:rPr>
              <a:t>GPS?</a:t>
            </a:r>
            <a:endParaRPr>
              <a:solidFill>
                <a:srgbClr val="FFFFFF"/>
              </a:solidFill>
            </a:endParaRPr>
          </a:p>
        </p:txBody>
      </p:sp>
      <p:sp>
        <p:nvSpPr>
          <p:cNvPr id="480" name="Google Shape;480;p53"/>
          <p:cNvSpPr txBox="1"/>
          <p:nvPr/>
        </p:nvSpPr>
        <p:spPr>
          <a:xfrm>
            <a:off x="5537400" y="2377200"/>
            <a:ext cx="8919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GEI 15</a:t>
            </a:r>
            <a:endParaRPr b="1"/>
          </a:p>
        </p:txBody>
      </p:sp>
      <p:sp>
        <p:nvSpPr>
          <p:cNvPr id="481" name="Google Shape;481;p53"/>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pic>
        <p:nvPicPr>
          <p:cNvPr id="482" name="Google Shape;482;p53"/>
          <p:cNvPicPr preferRelativeResize="0"/>
          <p:nvPr/>
        </p:nvPicPr>
        <p:blipFill>
          <a:blip r:embed="rId3">
            <a:alphaModFix/>
          </a:blip>
          <a:stretch>
            <a:fillRect/>
          </a:stretch>
        </p:blipFill>
        <p:spPr>
          <a:xfrm>
            <a:off x="277304" y="0"/>
            <a:ext cx="513461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54"/>
          <p:cNvSpPr txBox="1"/>
          <p:nvPr>
            <p:ph type="title"/>
          </p:nvPr>
        </p:nvSpPr>
        <p:spPr>
          <a:xfrm>
            <a:off x="802325" y="33805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Static x Dynamic footprint</a:t>
            </a:r>
            <a:endParaRPr/>
          </a:p>
        </p:txBody>
      </p:sp>
      <p:sp>
        <p:nvSpPr>
          <p:cNvPr id="488" name="Google Shape;488;p54"/>
          <p:cNvSpPr txBox="1"/>
          <p:nvPr>
            <p:ph type="title"/>
          </p:nvPr>
        </p:nvSpPr>
        <p:spPr>
          <a:xfrm>
            <a:off x="7148975" y="20917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Results</a:t>
            </a:r>
            <a:endParaRPr>
              <a:solidFill>
                <a:srgbClr val="FFFFFF"/>
              </a:solidFill>
            </a:endParaRPr>
          </a:p>
        </p:txBody>
      </p:sp>
      <p:pic>
        <p:nvPicPr>
          <p:cNvPr id="489" name="Google Shape;489;p54" title="Points scored"/>
          <p:cNvPicPr preferRelativeResize="0"/>
          <p:nvPr/>
        </p:nvPicPr>
        <p:blipFill>
          <a:blip r:embed="rId3">
            <a:alphaModFix/>
          </a:blip>
          <a:stretch>
            <a:fillRect/>
          </a:stretch>
        </p:blipFill>
        <p:spPr>
          <a:xfrm>
            <a:off x="412413" y="1325375"/>
            <a:ext cx="5581326" cy="3450274"/>
          </a:xfrm>
          <a:prstGeom prst="rect">
            <a:avLst/>
          </a:prstGeom>
          <a:noFill/>
          <a:ln>
            <a:noFill/>
          </a:ln>
        </p:spPr>
      </p:pic>
      <p:pic>
        <p:nvPicPr>
          <p:cNvPr id="490" name="Google Shape;490;p54" title="Points scored"/>
          <p:cNvPicPr preferRelativeResize="0"/>
          <p:nvPr/>
        </p:nvPicPr>
        <p:blipFill>
          <a:blip r:embed="rId4">
            <a:alphaModFix/>
          </a:blip>
          <a:stretch>
            <a:fillRect/>
          </a:stretch>
        </p:blipFill>
        <p:spPr>
          <a:xfrm>
            <a:off x="566850" y="1325374"/>
            <a:ext cx="5272454" cy="3268050"/>
          </a:xfrm>
          <a:prstGeom prst="rect">
            <a:avLst/>
          </a:prstGeom>
          <a:noFill/>
          <a:ln>
            <a:noFill/>
          </a:ln>
        </p:spPr>
      </p:pic>
      <p:pic>
        <p:nvPicPr>
          <p:cNvPr id="491" name="Google Shape;491;p54" title="Points scored"/>
          <p:cNvPicPr preferRelativeResize="0"/>
          <p:nvPr/>
        </p:nvPicPr>
        <p:blipFill>
          <a:blip r:embed="rId5">
            <a:alphaModFix/>
          </a:blip>
          <a:stretch>
            <a:fillRect/>
          </a:stretch>
        </p:blipFill>
        <p:spPr>
          <a:xfrm>
            <a:off x="412435" y="1276800"/>
            <a:ext cx="5442300" cy="3365181"/>
          </a:xfrm>
          <a:prstGeom prst="rect">
            <a:avLst/>
          </a:prstGeom>
          <a:noFill/>
          <a:ln>
            <a:noFill/>
          </a:ln>
        </p:spPr>
      </p:pic>
      <p:pic>
        <p:nvPicPr>
          <p:cNvPr id="492" name="Google Shape;492;p54"/>
          <p:cNvPicPr preferRelativeResize="0"/>
          <p:nvPr/>
        </p:nvPicPr>
        <p:blipFill>
          <a:blip r:embed="rId6">
            <a:alphaModFix/>
          </a:blip>
          <a:stretch>
            <a:fillRect/>
          </a:stretch>
        </p:blipFill>
        <p:spPr>
          <a:xfrm rot="-1454061">
            <a:off x="3761450" y="3571425"/>
            <a:ext cx="1724400" cy="1796275"/>
          </a:xfrm>
          <a:prstGeom prst="rect">
            <a:avLst/>
          </a:prstGeom>
          <a:noFill/>
          <a:ln>
            <a:noFill/>
          </a:ln>
        </p:spPr>
      </p:pic>
      <p:pic>
        <p:nvPicPr>
          <p:cNvPr id="493" name="Google Shape;493;p54"/>
          <p:cNvPicPr preferRelativeResize="0"/>
          <p:nvPr/>
        </p:nvPicPr>
        <p:blipFill rotWithShape="1">
          <a:blip r:embed="rId7">
            <a:alphaModFix/>
          </a:blip>
          <a:srcRect b="0" l="0" r="0" t="0"/>
          <a:stretch/>
        </p:blipFill>
        <p:spPr>
          <a:xfrm rot="5400000">
            <a:off x="4394011" y="1379876"/>
            <a:ext cx="3601325" cy="2383750"/>
          </a:xfrm>
          <a:prstGeom prst="rect">
            <a:avLst/>
          </a:prstGeom>
          <a:noFill/>
          <a:ln>
            <a:noFill/>
          </a:ln>
        </p:spPr>
      </p:pic>
      <p:pic>
        <p:nvPicPr>
          <p:cNvPr id="494" name="Google Shape;494;p54"/>
          <p:cNvPicPr preferRelativeResize="0"/>
          <p:nvPr/>
        </p:nvPicPr>
        <p:blipFill>
          <a:blip r:embed="rId8">
            <a:alphaModFix/>
          </a:blip>
          <a:stretch>
            <a:fillRect/>
          </a:stretch>
        </p:blipFill>
        <p:spPr>
          <a:xfrm rot="-4206353">
            <a:off x="3153820" y="2570599"/>
            <a:ext cx="2536589" cy="1109747"/>
          </a:xfrm>
          <a:prstGeom prst="rect">
            <a:avLst/>
          </a:prstGeom>
          <a:noFill/>
          <a:ln>
            <a:noFill/>
          </a:ln>
        </p:spPr>
      </p:pic>
      <p:sp>
        <p:nvSpPr>
          <p:cNvPr id="495" name="Google Shape;495;p54"/>
          <p:cNvSpPr/>
          <p:nvPr/>
        </p:nvSpPr>
        <p:spPr>
          <a:xfrm>
            <a:off x="4988850" y="2153425"/>
            <a:ext cx="1959300" cy="12894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54"/>
          <p:cNvPicPr preferRelativeResize="0"/>
          <p:nvPr/>
        </p:nvPicPr>
        <p:blipFill>
          <a:blip r:embed="rId9">
            <a:alphaModFix/>
          </a:blip>
          <a:stretch>
            <a:fillRect/>
          </a:stretch>
        </p:blipFill>
        <p:spPr>
          <a:xfrm>
            <a:off x="5064650" y="2571750"/>
            <a:ext cx="485700" cy="485700"/>
          </a:xfrm>
          <a:prstGeom prst="rect">
            <a:avLst/>
          </a:prstGeom>
          <a:noFill/>
          <a:ln>
            <a:noFill/>
          </a:ln>
        </p:spPr>
      </p:pic>
      <p:sp>
        <p:nvSpPr>
          <p:cNvPr id="497" name="Google Shape;497;p54"/>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55"/>
          <p:cNvSpPr txBox="1"/>
          <p:nvPr>
            <p:ph type="ctrTitle"/>
          </p:nvPr>
        </p:nvSpPr>
        <p:spPr>
          <a:xfrm>
            <a:off x="311700" y="2058600"/>
            <a:ext cx="8520600" cy="102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Team Work</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7142725" y="473325"/>
            <a:ext cx="31770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Problem Statement</a:t>
            </a:r>
            <a:endParaRPr>
              <a:solidFill>
                <a:srgbClr val="FFFFFF"/>
              </a:solidFill>
            </a:endParaRPr>
          </a:p>
        </p:txBody>
      </p:sp>
      <p:sp>
        <p:nvSpPr>
          <p:cNvPr id="158" name="Google Shape;158;p29"/>
          <p:cNvSpPr txBox="1"/>
          <p:nvPr/>
        </p:nvSpPr>
        <p:spPr>
          <a:xfrm>
            <a:off x="142600" y="265350"/>
            <a:ext cx="6678300" cy="200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b="1" lang="en-GB" sz="2400">
                <a:solidFill>
                  <a:srgbClr val="31394D"/>
                </a:solidFill>
                <a:latin typeface="Roboto"/>
                <a:ea typeface="Roboto"/>
                <a:cs typeface="Roboto"/>
                <a:sym typeface="Roboto"/>
              </a:rPr>
              <a:t>How to locate users and offer them services depending on their location ?</a:t>
            </a:r>
            <a:endParaRPr sz="2400"/>
          </a:p>
        </p:txBody>
      </p:sp>
      <p:sp>
        <p:nvSpPr>
          <p:cNvPr id="159" name="Google Shape;159;p29"/>
          <p:cNvSpPr txBox="1"/>
          <p:nvPr/>
        </p:nvSpPr>
        <p:spPr>
          <a:xfrm>
            <a:off x="2084950" y="2798575"/>
            <a:ext cx="32508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666666"/>
                </a:solidFill>
              </a:rPr>
              <a:t>Indoor</a:t>
            </a:r>
            <a:r>
              <a:rPr lang="en-GB" sz="1800">
                <a:solidFill>
                  <a:srgbClr val="666666"/>
                </a:solidFill>
              </a:rPr>
              <a:t> Localisation</a:t>
            </a:r>
            <a:endParaRPr sz="1800">
              <a:solidFill>
                <a:srgbClr val="666666"/>
              </a:solidFill>
            </a:endParaRPr>
          </a:p>
        </p:txBody>
      </p:sp>
      <p:pic>
        <p:nvPicPr>
          <p:cNvPr id="160" name="Google Shape;160;p29"/>
          <p:cNvPicPr preferRelativeResize="0"/>
          <p:nvPr/>
        </p:nvPicPr>
        <p:blipFill>
          <a:blip r:embed="rId3">
            <a:alphaModFix/>
          </a:blip>
          <a:stretch>
            <a:fillRect/>
          </a:stretch>
        </p:blipFill>
        <p:spPr>
          <a:xfrm>
            <a:off x="1377300" y="2499200"/>
            <a:ext cx="455175" cy="739650"/>
          </a:xfrm>
          <a:prstGeom prst="rect">
            <a:avLst/>
          </a:prstGeom>
          <a:noFill/>
          <a:ln>
            <a:noFill/>
          </a:ln>
        </p:spPr>
      </p:pic>
      <p:pic>
        <p:nvPicPr>
          <p:cNvPr id="161" name="Google Shape;161;p29"/>
          <p:cNvPicPr preferRelativeResize="0"/>
          <p:nvPr/>
        </p:nvPicPr>
        <p:blipFill rotWithShape="1">
          <a:blip r:embed="rId4">
            <a:alphaModFix/>
          </a:blip>
          <a:srcRect b="0" l="26518" r="24474" t="0"/>
          <a:stretch/>
        </p:blipFill>
        <p:spPr>
          <a:xfrm>
            <a:off x="1242387" y="3599100"/>
            <a:ext cx="724998" cy="739650"/>
          </a:xfrm>
          <a:prstGeom prst="rect">
            <a:avLst/>
          </a:prstGeom>
          <a:noFill/>
          <a:ln>
            <a:noFill/>
          </a:ln>
        </p:spPr>
      </p:pic>
      <p:sp>
        <p:nvSpPr>
          <p:cNvPr id="162" name="Google Shape;162;p29"/>
          <p:cNvSpPr txBox="1"/>
          <p:nvPr/>
        </p:nvSpPr>
        <p:spPr>
          <a:xfrm>
            <a:off x="2084950" y="3712975"/>
            <a:ext cx="32508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666666"/>
                </a:solidFill>
              </a:rPr>
              <a:t>Data privacy</a:t>
            </a:r>
            <a:endParaRPr sz="1800">
              <a:solidFill>
                <a:srgbClr val="666666"/>
              </a:solidFill>
            </a:endParaRPr>
          </a:p>
        </p:txBody>
      </p:sp>
      <p:sp>
        <p:nvSpPr>
          <p:cNvPr id="163" name="Google Shape;163;p29"/>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56"/>
          <p:cNvSpPr txBox="1"/>
          <p:nvPr>
            <p:ph type="title"/>
          </p:nvPr>
        </p:nvSpPr>
        <p:spPr>
          <a:xfrm>
            <a:off x="7142700" y="250525"/>
            <a:ext cx="2001300" cy="44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Team work</a:t>
            </a:r>
            <a:endParaRPr>
              <a:solidFill>
                <a:srgbClr val="FFFFFF"/>
              </a:solidFill>
            </a:endParaRPr>
          </a:p>
        </p:txBody>
      </p:sp>
      <p:sp>
        <p:nvSpPr>
          <p:cNvPr id="508" name="Google Shape;508;p56"/>
          <p:cNvSpPr txBox="1"/>
          <p:nvPr/>
        </p:nvSpPr>
        <p:spPr>
          <a:xfrm>
            <a:off x="517400" y="326550"/>
            <a:ext cx="2257200" cy="69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rgbClr val="999999"/>
                </a:solidFill>
                <a:latin typeface="Montserrat"/>
                <a:ea typeface="Montserrat"/>
                <a:cs typeface="Montserrat"/>
                <a:sym typeface="Montserrat"/>
              </a:rPr>
              <a:t>Trello</a:t>
            </a:r>
            <a:endParaRPr>
              <a:solidFill>
                <a:schemeClr val="accent1"/>
              </a:solidFill>
              <a:latin typeface="Merriweather"/>
              <a:ea typeface="Merriweather"/>
              <a:cs typeface="Merriweather"/>
              <a:sym typeface="Merriweather"/>
            </a:endParaRPr>
          </a:p>
        </p:txBody>
      </p:sp>
      <p:sp>
        <p:nvSpPr>
          <p:cNvPr id="509" name="Google Shape;509;p56"/>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pic>
        <p:nvPicPr>
          <p:cNvPr id="510" name="Google Shape;510;p56"/>
          <p:cNvPicPr preferRelativeResize="0"/>
          <p:nvPr/>
        </p:nvPicPr>
        <p:blipFill>
          <a:blip r:embed="rId3">
            <a:alphaModFix/>
          </a:blip>
          <a:stretch>
            <a:fillRect/>
          </a:stretch>
        </p:blipFill>
        <p:spPr>
          <a:xfrm>
            <a:off x="466475" y="1011688"/>
            <a:ext cx="8211062" cy="342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7"/>
          <p:cNvSpPr txBox="1"/>
          <p:nvPr>
            <p:ph type="ctrTitle"/>
          </p:nvPr>
        </p:nvSpPr>
        <p:spPr>
          <a:xfrm>
            <a:off x="311700" y="2058600"/>
            <a:ext cx="8520600" cy="102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Future Works</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8"/>
          <p:cNvSpPr txBox="1"/>
          <p:nvPr>
            <p:ph type="title"/>
          </p:nvPr>
        </p:nvSpPr>
        <p:spPr>
          <a:xfrm>
            <a:off x="7295100" y="479125"/>
            <a:ext cx="2001300" cy="44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Future</a:t>
            </a:r>
            <a:r>
              <a:rPr lang="en-GB">
                <a:solidFill>
                  <a:srgbClr val="FFFFFF"/>
                </a:solidFill>
              </a:rPr>
              <a:t> works</a:t>
            </a:r>
            <a:endParaRPr>
              <a:solidFill>
                <a:srgbClr val="FFFFFF"/>
              </a:solidFill>
            </a:endParaRPr>
          </a:p>
        </p:txBody>
      </p:sp>
      <p:sp>
        <p:nvSpPr>
          <p:cNvPr id="521" name="Google Shape;521;p58"/>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pic>
        <p:nvPicPr>
          <p:cNvPr id="522" name="Google Shape;522;p58"/>
          <p:cNvPicPr preferRelativeResize="0"/>
          <p:nvPr/>
        </p:nvPicPr>
        <p:blipFill>
          <a:blip r:embed="rId3">
            <a:alphaModFix/>
          </a:blip>
          <a:stretch>
            <a:fillRect/>
          </a:stretch>
        </p:blipFill>
        <p:spPr>
          <a:xfrm>
            <a:off x="790550" y="479125"/>
            <a:ext cx="5853075" cy="1955900"/>
          </a:xfrm>
          <a:prstGeom prst="rect">
            <a:avLst/>
          </a:prstGeom>
          <a:noFill/>
          <a:ln>
            <a:noFill/>
          </a:ln>
        </p:spPr>
      </p:pic>
      <p:sp>
        <p:nvSpPr>
          <p:cNvPr id="523" name="Google Shape;523;p58"/>
          <p:cNvSpPr/>
          <p:nvPr/>
        </p:nvSpPr>
        <p:spPr>
          <a:xfrm>
            <a:off x="1099600" y="3743525"/>
            <a:ext cx="7380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58"/>
          <p:cNvPicPr preferRelativeResize="0"/>
          <p:nvPr/>
        </p:nvPicPr>
        <p:blipFill>
          <a:blip r:embed="rId4">
            <a:alphaModFix/>
          </a:blip>
          <a:stretch>
            <a:fillRect/>
          </a:stretch>
        </p:blipFill>
        <p:spPr>
          <a:xfrm>
            <a:off x="2499400" y="2904025"/>
            <a:ext cx="2072600" cy="2072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59"/>
          <p:cNvSpPr txBox="1"/>
          <p:nvPr>
            <p:ph type="title"/>
          </p:nvPr>
        </p:nvSpPr>
        <p:spPr>
          <a:xfrm>
            <a:off x="7295100" y="479125"/>
            <a:ext cx="2001300" cy="44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Future works</a:t>
            </a:r>
            <a:endParaRPr>
              <a:solidFill>
                <a:srgbClr val="FFFFFF"/>
              </a:solidFill>
            </a:endParaRPr>
          </a:p>
        </p:txBody>
      </p:sp>
      <p:pic>
        <p:nvPicPr>
          <p:cNvPr id="530" name="Google Shape;530;p59"/>
          <p:cNvPicPr preferRelativeResize="0"/>
          <p:nvPr/>
        </p:nvPicPr>
        <p:blipFill>
          <a:blip r:embed="rId3">
            <a:alphaModFix/>
          </a:blip>
          <a:stretch>
            <a:fillRect/>
          </a:stretch>
        </p:blipFill>
        <p:spPr>
          <a:xfrm>
            <a:off x="828800" y="1534763"/>
            <a:ext cx="1913225" cy="1913225"/>
          </a:xfrm>
          <a:prstGeom prst="rect">
            <a:avLst/>
          </a:prstGeom>
          <a:noFill/>
          <a:ln>
            <a:noFill/>
          </a:ln>
        </p:spPr>
      </p:pic>
      <p:pic>
        <p:nvPicPr>
          <p:cNvPr id="531" name="Google Shape;531;p59"/>
          <p:cNvPicPr preferRelativeResize="0"/>
          <p:nvPr/>
        </p:nvPicPr>
        <p:blipFill>
          <a:blip r:embed="rId4">
            <a:alphaModFix/>
          </a:blip>
          <a:stretch>
            <a:fillRect/>
          </a:stretch>
        </p:blipFill>
        <p:spPr>
          <a:xfrm>
            <a:off x="4038525" y="93500"/>
            <a:ext cx="2366650" cy="2366650"/>
          </a:xfrm>
          <a:prstGeom prst="rect">
            <a:avLst/>
          </a:prstGeom>
          <a:noFill/>
          <a:ln>
            <a:noFill/>
          </a:ln>
        </p:spPr>
      </p:pic>
      <p:pic>
        <p:nvPicPr>
          <p:cNvPr id="532" name="Google Shape;532;p59"/>
          <p:cNvPicPr preferRelativeResize="0"/>
          <p:nvPr/>
        </p:nvPicPr>
        <p:blipFill>
          <a:blip r:embed="rId5">
            <a:alphaModFix/>
          </a:blip>
          <a:stretch>
            <a:fillRect/>
          </a:stretch>
        </p:blipFill>
        <p:spPr>
          <a:xfrm>
            <a:off x="3675550" y="2857350"/>
            <a:ext cx="3092595" cy="2192650"/>
          </a:xfrm>
          <a:prstGeom prst="rect">
            <a:avLst/>
          </a:prstGeom>
          <a:noFill/>
          <a:ln>
            <a:noFill/>
          </a:ln>
        </p:spPr>
      </p:pic>
      <p:sp>
        <p:nvSpPr>
          <p:cNvPr id="533" name="Google Shape;533;p59"/>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0"/>
          <p:cNvSpPr txBox="1"/>
          <p:nvPr>
            <p:ph type="ctrTitle"/>
          </p:nvPr>
        </p:nvSpPr>
        <p:spPr>
          <a:xfrm>
            <a:off x="369058" y="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Questions?</a:t>
            </a:r>
            <a:endParaRPr>
              <a:solidFill>
                <a:srgbClr val="FFFFFF"/>
              </a:solidFill>
            </a:endParaRPr>
          </a:p>
        </p:txBody>
      </p:sp>
      <p:pic>
        <p:nvPicPr>
          <p:cNvPr id="539" name="Google Shape;539;p60"/>
          <p:cNvPicPr preferRelativeResize="0"/>
          <p:nvPr/>
        </p:nvPicPr>
        <p:blipFill>
          <a:blip r:embed="rId3">
            <a:alphaModFix/>
          </a:blip>
          <a:stretch>
            <a:fillRect/>
          </a:stretch>
        </p:blipFill>
        <p:spPr>
          <a:xfrm>
            <a:off x="2668288" y="1973975"/>
            <a:ext cx="3807425" cy="251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609704" y="4116875"/>
            <a:ext cx="16098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Contents</a:t>
            </a:r>
            <a:endParaRPr>
              <a:solidFill>
                <a:srgbClr val="FFFFFF"/>
              </a:solidFill>
            </a:endParaRPr>
          </a:p>
        </p:txBody>
      </p:sp>
      <p:sp>
        <p:nvSpPr>
          <p:cNvPr id="169" name="Google Shape;169;p30"/>
          <p:cNvSpPr txBox="1"/>
          <p:nvPr/>
        </p:nvSpPr>
        <p:spPr>
          <a:xfrm>
            <a:off x="1659325" y="1260100"/>
            <a:ext cx="6111000" cy="48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2400">
                <a:solidFill>
                  <a:srgbClr val="4A86E8"/>
                </a:solidFill>
              </a:rPr>
              <a:t>1	</a:t>
            </a:r>
            <a:r>
              <a:rPr lang="en-GB" sz="2400">
                <a:solidFill>
                  <a:schemeClr val="lt1"/>
                </a:solidFill>
              </a:rPr>
              <a:t>Resources </a:t>
            </a:r>
            <a:endParaRPr>
              <a:solidFill>
                <a:srgbClr val="FFFFFF"/>
              </a:solidFill>
            </a:endParaRPr>
          </a:p>
        </p:txBody>
      </p:sp>
      <p:sp>
        <p:nvSpPr>
          <p:cNvPr id="170" name="Google Shape;170;p30"/>
          <p:cNvSpPr txBox="1"/>
          <p:nvPr/>
        </p:nvSpPr>
        <p:spPr>
          <a:xfrm>
            <a:off x="1809425" y="1822000"/>
            <a:ext cx="4473000" cy="63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rgbClr val="4A86E8"/>
                </a:solidFill>
              </a:rPr>
              <a:t>2</a:t>
            </a:r>
            <a:r>
              <a:rPr lang="en-GB" sz="2400">
                <a:solidFill>
                  <a:schemeClr val="dk1"/>
                </a:solidFill>
              </a:rPr>
              <a:t>	</a:t>
            </a:r>
            <a:r>
              <a:rPr lang="en-GB" sz="2400">
                <a:solidFill>
                  <a:schemeClr val="lt1"/>
                </a:solidFill>
              </a:rPr>
              <a:t>Architecture</a:t>
            </a:r>
            <a:endParaRPr/>
          </a:p>
        </p:txBody>
      </p:sp>
      <p:sp>
        <p:nvSpPr>
          <p:cNvPr id="171" name="Google Shape;171;p30"/>
          <p:cNvSpPr txBox="1"/>
          <p:nvPr/>
        </p:nvSpPr>
        <p:spPr>
          <a:xfrm>
            <a:off x="1962250" y="2416275"/>
            <a:ext cx="4473000" cy="63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rgbClr val="4A86E8"/>
                </a:solidFill>
              </a:rPr>
              <a:t>3</a:t>
            </a:r>
            <a:r>
              <a:rPr lang="en-GB" sz="2400">
                <a:solidFill>
                  <a:schemeClr val="dk1"/>
                </a:solidFill>
              </a:rPr>
              <a:t>	</a:t>
            </a:r>
            <a:r>
              <a:rPr lang="en-GB" sz="2400">
                <a:solidFill>
                  <a:srgbClr val="FFFFFF"/>
                </a:solidFill>
              </a:rPr>
              <a:t>Implementation</a:t>
            </a:r>
            <a:endParaRPr/>
          </a:p>
        </p:txBody>
      </p:sp>
      <p:sp>
        <p:nvSpPr>
          <p:cNvPr id="172" name="Google Shape;172;p30"/>
          <p:cNvSpPr txBox="1"/>
          <p:nvPr/>
        </p:nvSpPr>
        <p:spPr>
          <a:xfrm>
            <a:off x="2142975" y="3019275"/>
            <a:ext cx="4473000" cy="63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rgbClr val="4A86E8"/>
                </a:solidFill>
              </a:rPr>
              <a:t>4</a:t>
            </a:r>
            <a:r>
              <a:rPr lang="en-GB" sz="2400">
                <a:solidFill>
                  <a:schemeClr val="dk1"/>
                </a:solidFill>
              </a:rPr>
              <a:t>	</a:t>
            </a:r>
            <a:r>
              <a:rPr lang="en-GB" sz="2400">
                <a:solidFill>
                  <a:srgbClr val="FFFFFF"/>
                </a:solidFill>
              </a:rPr>
              <a:t>Results</a:t>
            </a:r>
            <a:endParaRPr/>
          </a:p>
        </p:txBody>
      </p:sp>
      <p:sp>
        <p:nvSpPr>
          <p:cNvPr id="173" name="Google Shape;173;p30"/>
          <p:cNvSpPr txBox="1"/>
          <p:nvPr/>
        </p:nvSpPr>
        <p:spPr>
          <a:xfrm>
            <a:off x="2276225" y="3642650"/>
            <a:ext cx="4473000" cy="63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rgbClr val="4A86E8"/>
                </a:solidFill>
              </a:rPr>
              <a:t>5</a:t>
            </a:r>
            <a:r>
              <a:rPr lang="en-GB" sz="2400">
                <a:solidFill>
                  <a:schemeClr val="dk1"/>
                </a:solidFill>
              </a:rPr>
              <a:t>	</a:t>
            </a:r>
            <a:r>
              <a:rPr lang="en-GB" sz="2400">
                <a:solidFill>
                  <a:schemeClr val="lt1"/>
                </a:solidFill>
              </a:rPr>
              <a:t>Team work</a:t>
            </a:r>
            <a:endParaRPr/>
          </a:p>
        </p:txBody>
      </p:sp>
      <p:sp>
        <p:nvSpPr>
          <p:cNvPr id="174" name="Google Shape;174;p30"/>
          <p:cNvSpPr txBox="1"/>
          <p:nvPr/>
        </p:nvSpPr>
        <p:spPr>
          <a:xfrm>
            <a:off x="3551850" y="191575"/>
            <a:ext cx="20403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FFFFF"/>
                </a:solidFill>
              </a:rPr>
              <a:t>Contents</a:t>
            </a:r>
            <a:endParaRPr sz="3600">
              <a:solidFill>
                <a:srgbClr val="FFFFFF"/>
              </a:solidFill>
            </a:endParaRPr>
          </a:p>
        </p:txBody>
      </p:sp>
      <p:sp>
        <p:nvSpPr>
          <p:cNvPr id="175" name="Google Shape;175;p30"/>
          <p:cNvSpPr txBox="1"/>
          <p:nvPr/>
        </p:nvSpPr>
        <p:spPr>
          <a:xfrm>
            <a:off x="2478325" y="4216550"/>
            <a:ext cx="4473000" cy="63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rgbClr val="4A86E8"/>
                </a:solidFill>
              </a:rPr>
              <a:t>6</a:t>
            </a:r>
            <a:r>
              <a:rPr lang="en-GB" sz="2400">
                <a:solidFill>
                  <a:schemeClr val="dk1"/>
                </a:solidFill>
              </a:rPr>
              <a:t>	</a:t>
            </a:r>
            <a:r>
              <a:rPr lang="en-GB" sz="2400">
                <a:solidFill>
                  <a:schemeClr val="lt1"/>
                </a:solidFill>
              </a:rPr>
              <a:t>Future works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Resources &amp; Architecture</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p:nvPr/>
        </p:nvSpPr>
        <p:spPr>
          <a:xfrm>
            <a:off x="75825" y="2144675"/>
            <a:ext cx="6715200" cy="1933800"/>
          </a:xfrm>
          <a:prstGeom prst="roundRect">
            <a:avLst>
              <a:gd fmla="val 16667" name="adj"/>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txBox="1"/>
          <p:nvPr/>
        </p:nvSpPr>
        <p:spPr>
          <a:xfrm>
            <a:off x="2045775" y="2070600"/>
            <a:ext cx="2775300" cy="3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Smart Components</a:t>
            </a:r>
            <a:endParaRPr b="1">
              <a:solidFill>
                <a:srgbClr val="FFFFFF"/>
              </a:solidFill>
            </a:endParaRPr>
          </a:p>
        </p:txBody>
      </p:sp>
      <p:sp>
        <p:nvSpPr>
          <p:cNvPr id="187" name="Google Shape;187;p32"/>
          <p:cNvSpPr/>
          <p:nvPr/>
        </p:nvSpPr>
        <p:spPr>
          <a:xfrm>
            <a:off x="75825" y="57475"/>
            <a:ext cx="6715200" cy="19338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2"/>
          <p:cNvSpPr txBox="1"/>
          <p:nvPr/>
        </p:nvSpPr>
        <p:spPr>
          <a:xfrm>
            <a:off x="193963" y="3641125"/>
            <a:ext cx="22620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Server</a:t>
            </a:r>
            <a:r>
              <a:rPr lang="en-GB"/>
              <a:t> = </a:t>
            </a:r>
            <a:r>
              <a:rPr i="1" lang="en-GB"/>
              <a:t>Raspberry Pi</a:t>
            </a:r>
            <a:endParaRPr i="1"/>
          </a:p>
        </p:txBody>
      </p:sp>
      <p:sp>
        <p:nvSpPr>
          <p:cNvPr id="189" name="Google Shape;189;p32"/>
          <p:cNvSpPr txBox="1"/>
          <p:nvPr>
            <p:ph idx="4294967295" type="title"/>
          </p:nvPr>
        </p:nvSpPr>
        <p:spPr>
          <a:xfrm>
            <a:off x="7072775" y="20917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Resources</a:t>
            </a:r>
            <a:endParaRPr>
              <a:solidFill>
                <a:srgbClr val="FFFFFF"/>
              </a:solidFill>
            </a:endParaRPr>
          </a:p>
        </p:txBody>
      </p:sp>
      <p:pic>
        <p:nvPicPr>
          <p:cNvPr id="190" name="Google Shape;190;p32"/>
          <p:cNvPicPr preferRelativeResize="0"/>
          <p:nvPr/>
        </p:nvPicPr>
        <p:blipFill>
          <a:blip r:embed="rId3">
            <a:alphaModFix/>
          </a:blip>
          <a:stretch>
            <a:fillRect/>
          </a:stretch>
        </p:blipFill>
        <p:spPr>
          <a:xfrm>
            <a:off x="4160847" y="2143675"/>
            <a:ext cx="1665800" cy="1665800"/>
          </a:xfrm>
          <a:prstGeom prst="rect">
            <a:avLst/>
          </a:prstGeom>
          <a:noFill/>
          <a:ln>
            <a:noFill/>
          </a:ln>
        </p:spPr>
      </p:pic>
      <p:sp>
        <p:nvSpPr>
          <p:cNvPr id="191" name="Google Shape;191;p32"/>
          <p:cNvSpPr txBox="1"/>
          <p:nvPr/>
        </p:nvSpPr>
        <p:spPr>
          <a:xfrm>
            <a:off x="1067875" y="909500"/>
            <a:ext cx="19635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Users</a:t>
            </a:r>
            <a:r>
              <a:rPr lang="en-GB"/>
              <a:t> = </a:t>
            </a:r>
            <a:r>
              <a:rPr i="1" lang="en-GB">
                <a:solidFill>
                  <a:schemeClr val="dk1"/>
                </a:solidFill>
              </a:rPr>
              <a:t>Smartphones</a:t>
            </a:r>
            <a:endParaRPr/>
          </a:p>
        </p:txBody>
      </p:sp>
      <p:sp>
        <p:nvSpPr>
          <p:cNvPr id="192" name="Google Shape;192;p32"/>
          <p:cNvSpPr txBox="1"/>
          <p:nvPr/>
        </p:nvSpPr>
        <p:spPr>
          <a:xfrm>
            <a:off x="4587975" y="898938"/>
            <a:ext cx="19635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Networks</a:t>
            </a:r>
            <a:r>
              <a:rPr lang="en-GB"/>
              <a:t> = </a:t>
            </a:r>
            <a:r>
              <a:rPr i="1" lang="en-GB"/>
              <a:t>BL &amp; Wifi</a:t>
            </a:r>
            <a:endParaRPr i="1"/>
          </a:p>
        </p:txBody>
      </p:sp>
      <p:sp>
        <p:nvSpPr>
          <p:cNvPr id="193" name="Google Shape;193;p32"/>
          <p:cNvSpPr txBox="1"/>
          <p:nvPr/>
        </p:nvSpPr>
        <p:spPr>
          <a:xfrm>
            <a:off x="3646750" y="3641125"/>
            <a:ext cx="26940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t>Sensors</a:t>
            </a:r>
            <a:r>
              <a:rPr lang="en-GB"/>
              <a:t> = </a:t>
            </a:r>
            <a:r>
              <a:rPr i="1" lang="en-GB"/>
              <a:t>LoPy + PyTrack</a:t>
            </a:r>
            <a:endParaRPr i="1"/>
          </a:p>
        </p:txBody>
      </p:sp>
      <p:sp>
        <p:nvSpPr>
          <p:cNvPr id="194" name="Google Shape;194;p32"/>
          <p:cNvSpPr txBox="1"/>
          <p:nvPr/>
        </p:nvSpPr>
        <p:spPr>
          <a:xfrm>
            <a:off x="2045775" y="-16600"/>
            <a:ext cx="2775300" cy="3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rPr>
              <a:t>Existing Environment</a:t>
            </a:r>
            <a:endParaRPr b="1">
              <a:solidFill>
                <a:srgbClr val="FFFFFF"/>
              </a:solidFill>
            </a:endParaRPr>
          </a:p>
        </p:txBody>
      </p:sp>
      <p:pic>
        <p:nvPicPr>
          <p:cNvPr id="195" name="Google Shape;195;p32"/>
          <p:cNvPicPr preferRelativeResize="0"/>
          <p:nvPr/>
        </p:nvPicPr>
        <p:blipFill>
          <a:blip r:embed="rId4">
            <a:alphaModFix/>
          </a:blip>
          <a:stretch>
            <a:fillRect/>
          </a:stretch>
        </p:blipFill>
        <p:spPr>
          <a:xfrm>
            <a:off x="193975" y="586012"/>
            <a:ext cx="1020475" cy="1020475"/>
          </a:xfrm>
          <a:prstGeom prst="rect">
            <a:avLst/>
          </a:prstGeom>
          <a:noFill/>
          <a:ln>
            <a:noFill/>
          </a:ln>
        </p:spPr>
      </p:pic>
      <p:pic>
        <p:nvPicPr>
          <p:cNvPr id="196" name="Google Shape;196;p32"/>
          <p:cNvPicPr preferRelativeResize="0"/>
          <p:nvPr/>
        </p:nvPicPr>
        <p:blipFill>
          <a:blip r:embed="rId5">
            <a:alphaModFix/>
          </a:blip>
          <a:stretch>
            <a:fillRect/>
          </a:stretch>
        </p:blipFill>
        <p:spPr>
          <a:xfrm>
            <a:off x="3354750" y="469087"/>
            <a:ext cx="1233225" cy="1233225"/>
          </a:xfrm>
          <a:prstGeom prst="rect">
            <a:avLst/>
          </a:prstGeom>
          <a:noFill/>
          <a:ln>
            <a:noFill/>
          </a:ln>
        </p:spPr>
      </p:pic>
      <p:pic>
        <p:nvPicPr>
          <p:cNvPr id="197" name="Google Shape;197;p32"/>
          <p:cNvPicPr preferRelativeResize="0"/>
          <p:nvPr/>
        </p:nvPicPr>
        <p:blipFill>
          <a:blip r:embed="rId6">
            <a:alphaModFix/>
          </a:blip>
          <a:stretch>
            <a:fillRect/>
          </a:stretch>
        </p:blipFill>
        <p:spPr>
          <a:xfrm>
            <a:off x="421723" y="2305280"/>
            <a:ext cx="2111297" cy="1342589"/>
          </a:xfrm>
          <a:prstGeom prst="rect">
            <a:avLst/>
          </a:prstGeom>
          <a:noFill/>
          <a:ln>
            <a:noFill/>
          </a:ln>
        </p:spPr>
      </p:pic>
      <p:sp>
        <p:nvSpPr>
          <p:cNvPr id="198" name="Google Shape;198;p32"/>
          <p:cNvSpPr/>
          <p:nvPr/>
        </p:nvSpPr>
        <p:spPr>
          <a:xfrm>
            <a:off x="6713950" y="1778500"/>
            <a:ext cx="632400" cy="603000"/>
          </a:xfrm>
          <a:prstGeom prst="mathPlus">
            <a:avLst>
              <a:gd fmla="val 23520" name="adj1"/>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6791025" y="3945225"/>
            <a:ext cx="442800" cy="485700"/>
          </a:xfrm>
          <a:prstGeom prst="mathEqual">
            <a:avLst>
              <a:gd fmla="val 23520" name="adj1"/>
              <a:gd fmla="val 11760" name="adj2"/>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75825" y="4361125"/>
            <a:ext cx="6715200" cy="6612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txBox="1"/>
          <p:nvPr/>
        </p:nvSpPr>
        <p:spPr>
          <a:xfrm>
            <a:off x="142875" y="4457475"/>
            <a:ext cx="6571200" cy="48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solidFill>
                  <a:srgbClr val="FFFFFF"/>
                </a:solidFill>
              </a:rPr>
              <a:t>Smart Campus</a:t>
            </a:r>
            <a:endParaRPr b="1" sz="2400">
              <a:solidFill>
                <a:srgbClr val="FFFFFF"/>
              </a:solidFill>
            </a:endParaRPr>
          </a:p>
        </p:txBody>
      </p:sp>
      <p:sp>
        <p:nvSpPr>
          <p:cNvPr id="202" name="Google Shape;202;p32"/>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idx="4294967295" type="title"/>
          </p:nvPr>
        </p:nvSpPr>
        <p:spPr>
          <a:xfrm>
            <a:off x="6956050" y="171225"/>
            <a:ext cx="23916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Architecture</a:t>
            </a:r>
            <a:endParaRPr>
              <a:solidFill>
                <a:srgbClr val="FFFFFF"/>
              </a:solidFill>
            </a:endParaRPr>
          </a:p>
        </p:txBody>
      </p:sp>
      <p:pic>
        <p:nvPicPr>
          <p:cNvPr id="208" name="Google Shape;208;p33"/>
          <p:cNvPicPr preferRelativeResize="0"/>
          <p:nvPr/>
        </p:nvPicPr>
        <p:blipFill>
          <a:blip r:embed="rId3">
            <a:alphaModFix/>
          </a:blip>
          <a:stretch>
            <a:fillRect/>
          </a:stretch>
        </p:blipFill>
        <p:spPr>
          <a:xfrm>
            <a:off x="866875" y="0"/>
            <a:ext cx="5428875" cy="5143503"/>
          </a:xfrm>
          <a:prstGeom prst="rect">
            <a:avLst/>
          </a:prstGeom>
          <a:noFill/>
          <a:ln>
            <a:noFill/>
          </a:ln>
        </p:spPr>
      </p:pic>
      <p:sp>
        <p:nvSpPr>
          <p:cNvPr id="209" name="Google Shape;209;p33"/>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type="ctrTitle"/>
          </p:nvPr>
        </p:nvSpPr>
        <p:spPr>
          <a:xfrm>
            <a:off x="197800" y="2058600"/>
            <a:ext cx="8520600" cy="102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Footprints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5"/>
          <p:cNvSpPr txBox="1"/>
          <p:nvPr>
            <p:ph idx="4294967295" type="title"/>
          </p:nvPr>
        </p:nvSpPr>
        <p:spPr>
          <a:xfrm>
            <a:off x="7072775" y="209175"/>
            <a:ext cx="21705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FFFFFF"/>
                </a:solidFill>
              </a:rPr>
              <a:t>Footprints</a:t>
            </a:r>
            <a:endParaRPr>
              <a:solidFill>
                <a:srgbClr val="FFFFFF"/>
              </a:solidFill>
            </a:endParaRPr>
          </a:p>
        </p:txBody>
      </p:sp>
      <p:sp>
        <p:nvSpPr>
          <p:cNvPr id="220" name="Google Shape;220;p35"/>
          <p:cNvSpPr txBox="1"/>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GB" sz="1800">
                <a:solidFill>
                  <a:schemeClr val="lt1"/>
                </a:solidFill>
                <a:latin typeface="Roboto"/>
                <a:ea typeface="Roboto"/>
                <a:cs typeface="Roboto"/>
                <a:sym typeface="Roboto"/>
              </a:rPr>
              <a:t>‹#›</a:t>
            </a:fld>
            <a:endParaRPr b="1" sz="1800">
              <a:solidFill>
                <a:schemeClr val="lt1"/>
              </a:solidFill>
              <a:latin typeface="Roboto"/>
              <a:ea typeface="Roboto"/>
              <a:cs typeface="Roboto"/>
              <a:sym typeface="Roboto"/>
            </a:endParaRPr>
          </a:p>
        </p:txBody>
      </p:sp>
      <p:pic>
        <p:nvPicPr>
          <p:cNvPr id="221" name="Google Shape;221;p35"/>
          <p:cNvPicPr preferRelativeResize="0"/>
          <p:nvPr/>
        </p:nvPicPr>
        <p:blipFill>
          <a:blip r:embed="rId3">
            <a:alphaModFix/>
          </a:blip>
          <a:stretch>
            <a:fillRect/>
          </a:stretch>
        </p:blipFill>
        <p:spPr>
          <a:xfrm rot="-545700">
            <a:off x="2690612" y="165410"/>
            <a:ext cx="2155198" cy="783702"/>
          </a:xfrm>
          <a:prstGeom prst="rect">
            <a:avLst/>
          </a:prstGeom>
          <a:noFill/>
          <a:ln>
            <a:noFill/>
          </a:ln>
        </p:spPr>
      </p:pic>
      <p:grpSp>
        <p:nvGrpSpPr>
          <p:cNvPr id="222" name="Google Shape;222;p35"/>
          <p:cNvGrpSpPr/>
          <p:nvPr/>
        </p:nvGrpSpPr>
        <p:grpSpPr>
          <a:xfrm>
            <a:off x="4403325" y="1422500"/>
            <a:ext cx="2170500" cy="1508500"/>
            <a:chOff x="123375" y="1601825"/>
            <a:chExt cx="2170500" cy="1508500"/>
          </a:xfrm>
        </p:grpSpPr>
        <p:sp>
          <p:nvSpPr>
            <p:cNvPr id="223" name="Google Shape;223;p35"/>
            <p:cNvSpPr/>
            <p:nvPr/>
          </p:nvSpPr>
          <p:spPr>
            <a:xfrm>
              <a:off x="123375" y="1601825"/>
              <a:ext cx="2170500" cy="1366500"/>
            </a:xfrm>
            <a:prstGeom prst="rect">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txBox="1"/>
            <p:nvPr/>
          </p:nvSpPr>
          <p:spPr>
            <a:xfrm>
              <a:off x="408350" y="2911125"/>
              <a:ext cx="1663200" cy="1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FF"/>
                  </a:solidFill>
                </a:rPr>
                <a:t>Hardware</a:t>
              </a:r>
              <a:endParaRPr b="1">
                <a:solidFill>
                  <a:srgbClr val="0000FF"/>
                </a:solidFill>
              </a:endParaRPr>
            </a:p>
          </p:txBody>
        </p:sp>
        <p:pic>
          <p:nvPicPr>
            <p:cNvPr id="225" name="Google Shape;225;p35"/>
            <p:cNvPicPr preferRelativeResize="0"/>
            <p:nvPr/>
          </p:nvPicPr>
          <p:blipFill>
            <a:blip r:embed="rId4">
              <a:alphaModFix/>
            </a:blip>
            <a:stretch>
              <a:fillRect/>
            </a:stretch>
          </p:blipFill>
          <p:spPr>
            <a:xfrm>
              <a:off x="437100" y="1650252"/>
              <a:ext cx="1558224" cy="1233401"/>
            </a:xfrm>
            <a:prstGeom prst="rect">
              <a:avLst/>
            </a:prstGeom>
            <a:noFill/>
            <a:ln>
              <a:noFill/>
            </a:ln>
          </p:spPr>
        </p:pic>
      </p:grpSp>
      <p:cxnSp>
        <p:nvCxnSpPr>
          <p:cNvPr id="226" name="Google Shape;226;p35"/>
          <p:cNvCxnSpPr/>
          <p:nvPr/>
        </p:nvCxnSpPr>
        <p:spPr>
          <a:xfrm>
            <a:off x="4365325" y="1112425"/>
            <a:ext cx="616800" cy="244500"/>
          </a:xfrm>
          <a:prstGeom prst="straightConnector1">
            <a:avLst/>
          </a:prstGeom>
          <a:noFill/>
          <a:ln cap="flat" cmpd="sng" w="28575">
            <a:solidFill>
              <a:srgbClr val="0000FF"/>
            </a:solidFill>
            <a:prstDash val="solid"/>
            <a:round/>
            <a:headEnd len="med" w="med" type="none"/>
            <a:tailEnd len="med" w="med" type="stealth"/>
          </a:ln>
        </p:spPr>
      </p:cxnSp>
      <p:grpSp>
        <p:nvGrpSpPr>
          <p:cNvPr id="227" name="Google Shape;227;p35"/>
          <p:cNvGrpSpPr/>
          <p:nvPr/>
        </p:nvGrpSpPr>
        <p:grpSpPr>
          <a:xfrm>
            <a:off x="294862" y="1360512"/>
            <a:ext cx="2170500" cy="1533363"/>
            <a:chOff x="4736112" y="2107450"/>
            <a:chExt cx="2170500" cy="1533363"/>
          </a:xfrm>
        </p:grpSpPr>
        <p:pic>
          <p:nvPicPr>
            <p:cNvPr id="228" name="Google Shape;228;p35"/>
            <p:cNvPicPr preferRelativeResize="0"/>
            <p:nvPr/>
          </p:nvPicPr>
          <p:blipFill>
            <a:blip r:embed="rId5">
              <a:alphaModFix/>
            </a:blip>
            <a:stretch>
              <a:fillRect/>
            </a:stretch>
          </p:blipFill>
          <p:spPr>
            <a:xfrm>
              <a:off x="5087100" y="2107450"/>
              <a:ext cx="1558225" cy="1460075"/>
            </a:xfrm>
            <a:prstGeom prst="rect">
              <a:avLst/>
            </a:prstGeom>
            <a:noFill/>
            <a:ln>
              <a:noFill/>
            </a:ln>
          </p:spPr>
        </p:pic>
        <p:sp>
          <p:nvSpPr>
            <p:cNvPr id="229" name="Google Shape;229;p35"/>
            <p:cNvSpPr/>
            <p:nvPr/>
          </p:nvSpPr>
          <p:spPr>
            <a:xfrm>
              <a:off x="4736112" y="2154238"/>
              <a:ext cx="2170500" cy="1366500"/>
            </a:xfrm>
            <a:prstGeom prst="rect">
              <a:avLst/>
            </a:prstGeom>
            <a:noFill/>
            <a:ln cap="flat" cmpd="sng" w="28575">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txBox="1"/>
            <p:nvPr/>
          </p:nvSpPr>
          <p:spPr>
            <a:xfrm>
              <a:off x="4989738" y="3441613"/>
              <a:ext cx="1663200" cy="1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6AA84F"/>
                  </a:solidFill>
                </a:rPr>
                <a:t>Smartphone</a:t>
              </a:r>
              <a:endParaRPr b="1">
                <a:solidFill>
                  <a:srgbClr val="6AA84F"/>
                </a:solidFill>
              </a:endParaRPr>
            </a:p>
          </p:txBody>
        </p:sp>
      </p:grpSp>
      <p:cxnSp>
        <p:nvCxnSpPr>
          <p:cNvPr id="231" name="Google Shape;231;p35"/>
          <p:cNvCxnSpPr/>
          <p:nvPr/>
        </p:nvCxnSpPr>
        <p:spPr>
          <a:xfrm flipH="1">
            <a:off x="2400950" y="1114525"/>
            <a:ext cx="465000" cy="213900"/>
          </a:xfrm>
          <a:prstGeom prst="straightConnector1">
            <a:avLst/>
          </a:prstGeom>
          <a:noFill/>
          <a:ln cap="flat" cmpd="sng" w="28575">
            <a:solidFill>
              <a:srgbClr val="6AA84F"/>
            </a:solidFill>
            <a:prstDash val="solid"/>
            <a:round/>
            <a:headEnd len="med" w="med" type="none"/>
            <a:tailEnd len="med" w="med" type="stealth"/>
          </a:ln>
        </p:spPr>
      </p:cxnSp>
      <p:graphicFrame>
        <p:nvGraphicFramePr>
          <p:cNvPr id="232" name="Google Shape;232;p35"/>
          <p:cNvGraphicFramePr/>
          <p:nvPr/>
        </p:nvGraphicFramePr>
        <p:xfrm>
          <a:off x="113900" y="3378450"/>
          <a:ext cx="3000000" cy="3000000"/>
        </p:xfrm>
        <a:graphic>
          <a:graphicData uri="http://schemas.openxmlformats.org/drawingml/2006/table">
            <a:tbl>
              <a:tblPr>
                <a:noFill/>
                <a:tableStyleId>{56C1340F-EEC5-45DC-B293-9564BE1E5B3C}</a:tableStyleId>
              </a:tblPr>
              <a:tblGrid>
                <a:gridCol w="1642400"/>
                <a:gridCol w="1459075"/>
              </a:tblGrid>
              <a:tr h="305600">
                <a:tc>
                  <a:txBody>
                    <a:bodyPr>
                      <a:noAutofit/>
                    </a:bodyPr>
                    <a:lstStyle/>
                    <a:p>
                      <a:pPr indent="0" lvl="0" marL="0" rtl="0" algn="ctr">
                        <a:spcBef>
                          <a:spcPts val="0"/>
                        </a:spcBef>
                        <a:spcAft>
                          <a:spcPts val="0"/>
                        </a:spcAft>
                        <a:buNone/>
                      </a:pPr>
                      <a:r>
                        <a:rPr b="1" lang="en-GB" sz="1000"/>
                        <a:t>BSSID </a:t>
                      </a:r>
                      <a:endParaRPr b="1" sz="1000"/>
                    </a:p>
                  </a:txBody>
                  <a:tcPr marT="91425" marB="91425" marR="91425" marL="91425">
                    <a:solidFill>
                      <a:srgbClr val="6AA84F"/>
                    </a:solidFill>
                  </a:tcPr>
                </a:tc>
                <a:tc>
                  <a:txBody>
                    <a:bodyPr>
                      <a:noAutofit/>
                    </a:bodyPr>
                    <a:lstStyle/>
                    <a:p>
                      <a:pPr indent="0" lvl="0" marL="0" rtl="0" algn="ctr">
                        <a:spcBef>
                          <a:spcPts val="0"/>
                        </a:spcBef>
                        <a:spcAft>
                          <a:spcPts val="0"/>
                        </a:spcAft>
                        <a:buNone/>
                      </a:pPr>
                      <a:r>
                        <a:rPr b="1" lang="en-GB" sz="1000"/>
                        <a:t>RSSI (dB)</a:t>
                      </a:r>
                      <a:endParaRPr b="1" sz="1000"/>
                    </a:p>
                  </a:txBody>
                  <a:tcPr marT="91425" marB="91425" marR="91425" marL="91425">
                    <a:solidFill>
                      <a:srgbClr val="6AA84F"/>
                    </a:solidFill>
                  </a:tcPr>
                </a:tc>
              </a:tr>
              <a:tr h="259500">
                <a:tc>
                  <a:txBody>
                    <a:bodyPr>
                      <a:noAutofit/>
                    </a:bodyPr>
                    <a:lstStyle/>
                    <a:p>
                      <a:pPr indent="0" lvl="0" marL="0" rtl="0" algn="ctr">
                        <a:spcBef>
                          <a:spcPts val="0"/>
                        </a:spcBef>
                        <a:spcAft>
                          <a:spcPts val="0"/>
                        </a:spcAft>
                        <a:buNone/>
                      </a:pPr>
                      <a:r>
                        <a:rPr lang="en-GB" sz="1000"/>
                        <a:t>b0:6e:bf:d8:97:fc</a:t>
                      </a:r>
                      <a:endParaRPr sz="1000"/>
                    </a:p>
                  </a:txBody>
                  <a:tcPr marT="91425" marB="91425" marR="91425" marL="91425">
                    <a:lnB cap="flat" cmpd="sng" w="9525">
                      <a:solidFill>
                        <a:srgbClr val="9FC5E8"/>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lang="en-GB" sz="1000"/>
                        <a:t>-42</a:t>
                      </a:r>
                      <a:endParaRPr sz="1000"/>
                    </a:p>
                  </a:txBody>
                  <a:tcPr marT="91425" marB="91425" marR="91425" marL="91425">
                    <a:lnB cap="flat" cmpd="sng" w="9525">
                      <a:solidFill>
                        <a:srgbClr val="9FC5E8"/>
                      </a:solidFill>
                      <a:prstDash val="solid"/>
                      <a:round/>
                      <a:headEnd len="sm" w="sm" type="none"/>
                      <a:tailEnd len="sm" w="sm" type="none"/>
                    </a:lnB>
                    <a:solidFill>
                      <a:srgbClr val="B6D7A8"/>
                    </a:solidFill>
                  </a:tcPr>
                </a:tc>
              </a:tr>
              <a:tr h="259500">
                <a:tc>
                  <a:txBody>
                    <a:bodyPr>
                      <a:noAutofit/>
                    </a:bodyPr>
                    <a:lstStyle/>
                    <a:p>
                      <a:pPr indent="0" lvl="0" marL="0" rtl="0" algn="ctr">
                        <a:spcBef>
                          <a:spcPts val="0"/>
                        </a:spcBef>
                        <a:spcAft>
                          <a:spcPts val="0"/>
                        </a:spcAft>
                        <a:buNone/>
                      </a:pPr>
                      <a:r>
                        <a:rPr lang="en-GB" sz="1000"/>
                        <a:t>5c:8a:38:df:6c:a3</a:t>
                      </a:r>
                      <a:endParaRPr sz="1000"/>
                    </a:p>
                  </a:txBody>
                  <a:tcPr marT="91425" marB="91425"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93C47D"/>
                    </a:solidFill>
                  </a:tcPr>
                </a:tc>
                <a:tc>
                  <a:txBody>
                    <a:bodyPr>
                      <a:noAutofit/>
                    </a:bodyPr>
                    <a:lstStyle/>
                    <a:p>
                      <a:pPr indent="0" lvl="0" marL="0" rtl="0" algn="ctr">
                        <a:spcBef>
                          <a:spcPts val="0"/>
                        </a:spcBef>
                        <a:spcAft>
                          <a:spcPts val="0"/>
                        </a:spcAft>
                        <a:buNone/>
                      </a:pPr>
                      <a:r>
                        <a:rPr lang="en-GB" sz="1000"/>
                        <a:t>-64</a:t>
                      </a:r>
                      <a:endParaRPr sz="1000"/>
                    </a:p>
                  </a:txBody>
                  <a:tcPr marT="91425" marB="91425" marR="91425" marL="91425">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93C47D"/>
                    </a:solidFill>
                  </a:tcPr>
                </a:tc>
              </a:tr>
              <a:tr h="259500">
                <a:tc>
                  <a:txBody>
                    <a:bodyPr>
                      <a:noAutofit/>
                    </a:bodyPr>
                    <a:lstStyle/>
                    <a:p>
                      <a:pPr indent="0" lvl="0" marL="0" rtl="0" algn="ctr">
                        <a:spcBef>
                          <a:spcPts val="0"/>
                        </a:spcBef>
                        <a:spcAft>
                          <a:spcPts val="0"/>
                        </a:spcAft>
                        <a:buNone/>
                      </a:pPr>
                      <a:r>
                        <a:rPr lang="en-GB" sz="1000"/>
                        <a:t>36:a3:95:88:18:32</a:t>
                      </a:r>
                      <a:endParaRPr sz="1000"/>
                    </a:p>
                  </a:txBody>
                  <a:tcPr marT="91425" marB="91425" marR="91425" marL="91425">
                    <a:lnT cap="flat" cmpd="sng" w="9525">
                      <a:solidFill>
                        <a:srgbClr val="9FC5E8"/>
                      </a:solidFill>
                      <a:prstDash val="solid"/>
                      <a:round/>
                      <a:headEnd len="sm" w="sm" type="none"/>
                      <a:tailEnd len="sm" w="sm" type="none"/>
                    </a:lnT>
                    <a:solidFill>
                      <a:srgbClr val="B6D7A8"/>
                    </a:solidFill>
                  </a:tcPr>
                </a:tc>
                <a:tc>
                  <a:txBody>
                    <a:bodyPr>
                      <a:noAutofit/>
                    </a:bodyPr>
                    <a:lstStyle/>
                    <a:p>
                      <a:pPr indent="0" lvl="0" marL="0" rtl="0" algn="ctr">
                        <a:spcBef>
                          <a:spcPts val="0"/>
                        </a:spcBef>
                        <a:spcAft>
                          <a:spcPts val="0"/>
                        </a:spcAft>
                        <a:buNone/>
                      </a:pPr>
                      <a:r>
                        <a:rPr lang="en-GB" sz="1000"/>
                        <a:t>-51</a:t>
                      </a:r>
                      <a:endParaRPr sz="1000"/>
                    </a:p>
                  </a:txBody>
                  <a:tcPr marT="91425" marB="91425" marR="91425" marL="91425">
                    <a:lnT cap="flat" cmpd="sng" w="9525">
                      <a:solidFill>
                        <a:srgbClr val="9FC5E8"/>
                      </a:solidFill>
                      <a:prstDash val="solid"/>
                      <a:round/>
                      <a:headEnd len="sm" w="sm" type="none"/>
                      <a:tailEnd len="sm" w="sm" type="none"/>
                    </a:lnT>
                    <a:solidFill>
                      <a:srgbClr val="B6D7A8"/>
                    </a:solidFill>
                  </a:tcPr>
                </a:tc>
              </a:tr>
              <a:tr h="259500">
                <a:tc>
                  <a:txBody>
                    <a:bodyPr>
                      <a:noAutofit/>
                    </a:bodyPr>
                    <a:lstStyle/>
                    <a:p>
                      <a:pPr indent="0" lvl="0" marL="0" rtl="0" algn="ctr">
                        <a:spcBef>
                          <a:spcPts val="0"/>
                        </a:spcBef>
                        <a:spcAft>
                          <a:spcPts val="0"/>
                        </a:spcAft>
                        <a:buNone/>
                      </a:pPr>
                      <a:r>
                        <a:rPr lang="en-GB" sz="1000"/>
                        <a:t>...</a:t>
                      </a:r>
                      <a:endParaRPr sz="1000"/>
                    </a:p>
                  </a:txBody>
                  <a:tcPr marT="91425" marB="91425" marR="91425" marL="91425">
                    <a:solidFill>
                      <a:srgbClr val="93C47D"/>
                    </a:solidFill>
                  </a:tcPr>
                </a:tc>
                <a:tc>
                  <a:txBody>
                    <a:bodyPr>
                      <a:noAutofit/>
                    </a:bodyPr>
                    <a:lstStyle/>
                    <a:p>
                      <a:pPr indent="0" lvl="0" marL="0" rtl="0" algn="ctr">
                        <a:spcBef>
                          <a:spcPts val="0"/>
                        </a:spcBef>
                        <a:spcAft>
                          <a:spcPts val="0"/>
                        </a:spcAft>
                        <a:buNone/>
                      </a:pPr>
                      <a:r>
                        <a:rPr lang="en-GB" sz="1000"/>
                        <a:t>...</a:t>
                      </a:r>
                      <a:endParaRPr sz="1000"/>
                    </a:p>
                  </a:txBody>
                  <a:tcPr marT="91425" marB="91425" marR="91425" marL="91425">
                    <a:solidFill>
                      <a:srgbClr val="93C47D"/>
                    </a:solidFill>
                  </a:tcPr>
                </a:tc>
              </a:tr>
            </a:tbl>
          </a:graphicData>
        </a:graphic>
      </p:graphicFrame>
      <p:cxnSp>
        <p:nvCxnSpPr>
          <p:cNvPr id="233" name="Google Shape;233;p35"/>
          <p:cNvCxnSpPr/>
          <p:nvPr/>
        </p:nvCxnSpPr>
        <p:spPr>
          <a:xfrm>
            <a:off x="1357050" y="3046250"/>
            <a:ext cx="0" cy="256200"/>
          </a:xfrm>
          <a:prstGeom prst="straightConnector1">
            <a:avLst/>
          </a:prstGeom>
          <a:noFill/>
          <a:ln cap="flat" cmpd="sng" w="19050">
            <a:solidFill>
              <a:srgbClr val="6AA84F"/>
            </a:solidFill>
            <a:prstDash val="solid"/>
            <a:round/>
            <a:headEnd len="med" w="med" type="none"/>
            <a:tailEnd len="med" w="med" type="stealth"/>
          </a:ln>
        </p:spPr>
      </p:cxnSp>
      <p:cxnSp>
        <p:nvCxnSpPr>
          <p:cNvPr id="234" name="Google Shape;234;p35"/>
          <p:cNvCxnSpPr/>
          <p:nvPr/>
        </p:nvCxnSpPr>
        <p:spPr>
          <a:xfrm>
            <a:off x="5590075" y="3133950"/>
            <a:ext cx="616800" cy="244500"/>
          </a:xfrm>
          <a:prstGeom prst="straightConnector1">
            <a:avLst/>
          </a:prstGeom>
          <a:noFill/>
          <a:ln cap="flat" cmpd="sng" w="19050">
            <a:solidFill>
              <a:srgbClr val="0000FF"/>
            </a:solidFill>
            <a:prstDash val="solid"/>
            <a:round/>
            <a:headEnd len="med" w="med" type="none"/>
            <a:tailEnd len="med" w="med" type="stealth"/>
          </a:ln>
        </p:spPr>
      </p:cxnSp>
      <p:cxnSp>
        <p:nvCxnSpPr>
          <p:cNvPr id="235" name="Google Shape;235;p35"/>
          <p:cNvCxnSpPr/>
          <p:nvPr/>
        </p:nvCxnSpPr>
        <p:spPr>
          <a:xfrm flipH="1">
            <a:off x="4934700" y="3133950"/>
            <a:ext cx="513600" cy="254100"/>
          </a:xfrm>
          <a:prstGeom prst="straightConnector1">
            <a:avLst/>
          </a:prstGeom>
          <a:noFill/>
          <a:ln cap="flat" cmpd="sng" w="19050">
            <a:solidFill>
              <a:srgbClr val="0000FF"/>
            </a:solidFill>
            <a:prstDash val="solid"/>
            <a:round/>
            <a:headEnd len="med" w="med" type="none"/>
            <a:tailEnd len="med" w="med" type="stealth"/>
          </a:ln>
        </p:spPr>
      </p:cxnSp>
      <p:sp>
        <p:nvSpPr>
          <p:cNvPr id="236" name="Google Shape;236;p35"/>
          <p:cNvSpPr txBox="1"/>
          <p:nvPr/>
        </p:nvSpPr>
        <p:spPr>
          <a:xfrm>
            <a:off x="4441525" y="3378450"/>
            <a:ext cx="6996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FF"/>
                </a:solidFill>
              </a:rPr>
              <a:t>Static</a:t>
            </a:r>
            <a:endParaRPr b="1">
              <a:solidFill>
                <a:srgbClr val="0000FF"/>
              </a:solidFill>
            </a:endParaRPr>
          </a:p>
        </p:txBody>
      </p:sp>
      <p:sp>
        <p:nvSpPr>
          <p:cNvPr id="237" name="Google Shape;237;p35"/>
          <p:cNvSpPr txBox="1"/>
          <p:nvPr/>
        </p:nvSpPr>
        <p:spPr>
          <a:xfrm>
            <a:off x="5732425" y="3378450"/>
            <a:ext cx="9675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FF"/>
                </a:solidFill>
              </a:rPr>
              <a:t>Dynamic</a:t>
            </a:r>
            <a:endParaRPr b="1">
              <a:solidFill>
                <a:srgbClr val="0000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vira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